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  <p:sldMasterId id="2147484023" r:id="rId2"/>
    <p:sldMasterId id="2147484026" r:id="rId3"/>
    <p:sldMasterId id="2147484038" r:id="rId4"/>
  </p:sldMasterIdLst>
  <p:notesMasterIdLst>
    <p:notesMasterId r:id="rId41"/>
  </p:notesMasterIdLst>
  <p:handoutMasterIdLst>
    <p:handoutMasterId r:id="rId42"/>
  </p:handoutMasterIdLst>
  <p:sldIdLst>
    <p:sldId id="390" r:id="rId5"/>
    <p:sldId id="392" r:id="rId6"/>
    <p:sldId id="434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397" r:id="rId39"/>
    <p:sldId id="398" r:id="rId40"/>
  </p:sldIdLst>
  <p:sldSz cx="13004800" cy="9753600"/>
  <p:notesSz cx="6794500" cy="9931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082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166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248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331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417" algn="l" defTabSz="457082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2497" algn="l" defTabSz="457082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199582" algn="l" defTabSz="457082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6665" algn="l" defTabSz="457082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7" autoAdjust="0"/>
    <p:restoredTop sz="94660"/>
  </p:normalViewPr>
  <p:slideViewPr>
    <p:cSldViewPr>
      <p:cViewPr varScale="1">
        <p:scale>
          <a:sx n="53" d="100"/>
          <a:sy n="53" d="100"/>
        </p:scale>
        <p:origin x="-1064" y="-12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9372FD76-EB9F-764F-8F27-36E8BD5ED777}" type="datetimeFigureOut">
              <a:rPr lang="nl-NL"/>
              <a:pPr/>
              <a:t>23/03/18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DE590830-9B4B-9C4D-966D-6D12B13B6D6B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77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01D9F9-3769-E54C-B9DD-B0DA30EEDA23}" type="datetimeFigureOut">
              <a:rPr lang="nl-NL"/>
              <a:pPr/>
              <a:t>23/03/18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5D37AB-0158-D143-B9D4-A5272563F8A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69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082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16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24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331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5417" algn="l" defTabSz="9141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497" algn="l" defTabSz="9141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582" algn="l" defTabSz="9141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9141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3EB7BC9-7D37-4F5E-8E12-4A28DE8C763D}" type="slidenum">
              <a:rPr lang="en-GB" altLang="cs-CZ" sz="1200">
                <a:solidFill>
                  <a:srgbClr val="000000"/>
                </a:solidFill>
              </a:rPr>
              <a:pPr/>
              <a:t>18</a:t>
            </a:fld>
            <a:endParaRPr lang="en-GB" altLang="cs-CZ" sz="120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39713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F710A4-3668-4537-8D6B-478BFAC296B2}" type="slidenum">
              <a:rPr lang="en-GB" altLang="cs-CZ" sz="1200">
                <a:solidFill>
                  <a:srgbClr val="000000"/>
                </a:solidFill>
              </a:rPr>
              <a:pPr/>
              <a:t>19</a:t>
            </a:fld>
            <a:endParaRPr lang="en-GB" altLang="cs-CZ" sz="12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67244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</a:t>
            </a:r>
            <a:r>
              <a:rPr lang="en-US" dirty="0" smtClean="0"/>
              <a:t>  </a:t>
            </a:r>
            <a:r>
              <a:rPr lang="en-US" dirty="0" err="1" smtClean="0"/>
              <a:t>leti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vsechny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druzice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spolu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prakticky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totez</a:t>
            </a:r>
            <a:endParaRPr lang="en-US" baseline="0" dirty="0" smtClean="0"/>
          </a:p>
          <a:p>
            <a:r>
              <a:rPr lang="en-US" baseline="0" dirty="0" smtClean="0"/>
              <a:t>AT je o rad </a:t>
            </a:r>
            <a:r>
              <a:rPr lang="en-US" baseline="0" dirty="0" err="1" smtClean="0"/>
              <a:t>silnejsi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zamerime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AT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87EB9-9F67-45B3-B155-562D6FF03B5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3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F710A4-3668-4537-8D6B-478BFAC296B2}" type="slidenum">
              <a:rPr lang="en-GB" altLang="cs-CZ" sz="1200">
                <a:solidFill>
                  <a:srgbClr val="000000"/>
                </a:solidFill>
              </a:rPr>
              <a:pPr/>
              <a:t>22</a:t>
            </a:fld>
            <a:endParaRPr lang="en-GB" altLang="cs-CZ" sz="12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34082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F710A4-3668-4537-8D6B-478BFAC296B2}" type="slidenum">
              <a:rPr lang="en-GB" altLang="cs-CZ" sz="1200">
                <a:solidFill>
                  <a:srgbClr val="000000"/>
                </a:solidFill>
              </a:rPr>
              <a:pPr/>
              <a:t>24</a:t>
            </a:fld>
            <a:endParaRPr lang="en-GB" altLang="cs-CZ" sz="12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328246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F710A4-3668-4537-8D6B-478BFAC296B2}" type="slidenum">
              <a:rPr lang="en-GB" altLang="cs-CZ" sz="1200">
                <a:solidFill>
                  <a:srgbClr val="000000"/>
                </a:solidFill>
              </a:rPr>
              <a:pPr/>
              <a:t>25</a:t>
            </a:fld>
            <a:endParaRPr lang="en-GB" altLang="cs-CZ" sz="120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413077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2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91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6339" y="650240"/>
            <a:ext cx="4194951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529298" y="1404338"/>
            <a:ext cx="658368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96339" y="2926080"/>
            <a:ext cx="4194951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84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6339" y="650240"/>
            <a:ext cx="4194951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529298" y="1404338"/>
            <a:ext cx="6583680" cy="6931378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96339" y="2926080"/>
            <a:ext cx="4194951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49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12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627165" y="268676"/>
            <a:ext cx="3122507" cy="8703733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5130" y="268676"/>
            <a:ext cx="9155288" cy="8703733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189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260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4344" y="-235768"/>
            <a:ext cx="13609512" cy="10153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5" tIns="45708" rIns="91415" bIns="45708" numCol="1" spcCol="0" rtlCol="0" anchor="t" anchorCtr="0" compatLnSpc="1">
            <a:prstTxWarp prst="textNoShape">
              <a:avLst/>
            </a:prstTxWarp>
          </a:bodyPr>
          <a:lstStyle/>
          <a:p>
            <a:pPr defTabSz="914166" eaLnBrk="0" hangingPunct="0"/>
            <a:endParaRPr lang="en-US" sz="2400" smtClean="0"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" y="8621217"/>
            <a:ext cx="1921953" cy="1183922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  <p:pic>
        <p:nvPicPr>
          <p:cNvPr id="12" name="Picture 11" descr="AIUB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13" name="Picture 12" descr="ASU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14" name="Picture 13" descr="OSU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15" name="Picture 14" descr="SwarmSwarmDISC5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16" name="Picture 15" descr="logo_tug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44" y="8837240"/>
            <a:ext cx="14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5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707170" y="9302649"/>
            <a:ext cx="5852805" cy="26263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mtClean="0"/>
              <a:t>Authors &gt;&gt; Footer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0" y="9174345"/>
            <a:ext cx="536448" cy="51928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575117A-0D13-3F48-8B83-289335EFBB3B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Titel 8"/>
          <p:cNvSpPr>
            <a:spLocks noGrp="1"/>
          </p:cNvSpPr>
          <p:nvPr>
            <p:ph type="title" hasCustomPrompt="1"/>
          </p:nvPr>
        </p:nvSpPr>
        <p:spPr>
          <a:xfrm>
            <a:off x="219155" y="161297"/>
            <a:ext cx="11102002" cy="45967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987"/>
            </a:lvl1pPr>
          </a:lstStyle>
          <a:p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9009" y="1336605"/>
            <a:ext cx="12442612" cy="7614751"/>
          </a:xfrm>
          <a:prstGeom prst="rect">
            <a:avLst/>
          </a:prstGeom>
        </p:spPr>
        <p:txBody>
          <a:bodyPr/>
          <a:lstStyle>
            <a:lvl1pPr marL="193036" indent="-193036">
              <a:spcBef>
                <a:spcPts val="0"/>
              </a:spcBef>
              <a:buClr>
                <a:srgbClr val="F70146"/>
              </a:buClr>
              <a:buFont typeface="Wingdings" panose="05000000000000000000" pitchFamily="2" charset="2"/>
              <a:buChar char="§"/>
              <a:defRPr sz="1707"/>
            </a:lvl1pPr>
            <a:lvl2pPr marL="386075" indent="-193036">
              <a:spcBef>
                <a:spcPts val="0"/>
              </a:spcBef>
              <a:buClr>
                <a:schemeClr val="bg1">
                  <a:lumMod val="65000"/>
                </a:schemeClr>
              </a:buClr>
              <a:defRPr sz="1707"/>
            </a:lvl2pPr>
            <a:lvl3pPr marL="570643" indent="-184571">
              <a:spcBef>
                <a:spcPts val="0"/>
              </a:spcBef>
              <a:defRPr sz="1707" baseline="0"/>
            </a:lvl3pPr>
            <a:lvl4pPr marL="763679" indent="-193036">
              <a:spcBef>
                <a:spcPts val="0"/>
              </a:spcBef>
              <a:buClrTx/>
              <a:buFont typeface="Arial" panose="020B0604020202020204" pitchFamily="34" charset="0"/>
              <a:buChar char="-"/>
              <a:defRPr sz="1707"/>
            </a:lvl4pPr>
            <a:lvl5pPr>
              <a:spcBef>
                <a:spcPts val="0"/>
              </a:spcBef>
              <a:defRPr sz="1707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266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4344" y="-235768"/>
            <a:ext cx="13609512" cy="10153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5" tIns="45708" rIns="91415" bIns="45708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6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" y="8621217"/>
            <a:ext cx="1921953" cy="1183922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  <p:pic>
        <p:nvPicPr>
          <p:cNvPr id="12" name="Picture 11" descr="AIU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13" name="Picture 12" descr="AS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14" name="Picture 13" descr="OSU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15" name="Picture 14" descr="SwarmSwarmDISC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16" name="Picture 15" descr="logo_tug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36" y="8837240"/>
            <a:ext cx="14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14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4344" y="-235768"/>
            <a:ext cx="13609512" cy="10153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5" tIns="45708" rIns="91415" bIns="45708" numCol="1" spcCol="0" rtlCol="0" anchor="t" anchorCtr="0" compatLnSpc="1">
            <a:prstTxWarp prst="textNoShape">
              <a:avLst/>
            </a:prstTxWarp>
          </a:bodyPr>
          <a:lstStyle/>
          <a:p>
            <a:pPr defTabSz="914166" eaLnBrk="0" hangingPunct="0"/>
            <a:endParaRPr lang="en-US" sz="2400" smtClean="0"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" y="8621217"/>
            <a:ext cx="1921953" cy="1183922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  <p:pic>
        <p:nvPicPr>
          <p:cNvPr id="12" name="Picture 11" descr="AIUB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13" name="Picture 12" descr="ASU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14" name="Picture 13" descr="OSU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15" name="Picture 14" descr="SwarmSwarmDISC5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16" name="Picture 15" descr="logo_tug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44" y="8837240"/>
            <a:ext cx="14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1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3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6D6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30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3413"/>
            </a:lvl1pPr>
            <a:lvl2pPr marL="650230" indent="0">
              <a:buNone/>
              <a:defRPr sz="2844"/>
            </a:lvl2pPr>
            <a:lvl3pPr marL="1300460" indent="0">
              <a:buNone/>
              <a:defRPr sz="2560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3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5130" y="984392"/>
            <a:ext cx="6138897" cy="798801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610774" y="984392"/>
            <a:ext cx="6138898" cy="798801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62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6338" y="519290"/>
            <a:ext cx="11216640" cy="188524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96339" y="2390987"/>
            <a:ext cx="550220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96339" y="3562773"/>
            <a:ext cx="5502204" cy="524030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9298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9298" cy="524030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72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emf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4.xml"/><Relationship Id="rId5" Type="http://schemas.openxmlformats.org/officeDocument/2006/relationships/image" Target="../media/image1.emf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9.jpe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5937" y="2356525"/>
            <a:ext cx="10009112" cy="60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 userDrawn="1"/>
        </p:nvSpPr>
        <p:spPr bwMode="auto">
          <a:xfrm>
            <a:off x="0" y="16"/>
            <a:ext cx="2037905" cy="97535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r"/>
            <a:endParaRPr lang="nl-NL" sz="21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" y="8621217"/>
            <a:ext cx="1921953" cy="1183922"/>
          </a:xfrm>
          <a:prstGeom prst="rect">
            <a:avLst/>
          </a:prstGeom>
        </p:spPr>
      </p:pic>
      <p:pic>
        <p:nvPicPr>
          <p:cNvPr id="2" name="Picture 1" descr="AIU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3" name="Picture 2" descr="ASU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5" name="Picture 4" descr="OSU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6" name="Picture 5" descr="SwarmSwarmDISC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7" name="Picture 6" descr="logo_tug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36" y="8837240"/>
            <a:ext cx="14400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1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217427" indent="-1217427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869125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6pPr>
      <a:lvl7pPr marL="2519257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7pPr>
      <a:lvl8pPr marL="3169384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8pPr>
      <a:lvl9pPr marL="3819513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9pPr>
    </p:titleStyle>
    <p:bodyStyle>
      <a:lvl1pPr marL="276183" indent="-27618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819024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360279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901531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444375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7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3094892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6pPr>
      <a:lvl7pPr marL="374502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7pPr>
      <a:lvl8pPr marL="439515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8pPr>
      <a:lvl9pPr marL="5045280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5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9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2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5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782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0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4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5937" y="2356525"/>
            <a:ext cx="10009112" cy="60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 userDrawn="1"/>
        </p:nvSpPr>
        <p:spPr bwMode="auto">
          <a:xfrm>
            <a:off x="0" y="16"/>
            <a:ext cx="2037905" cy="97535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r"/>
            <a:endParaRPr lang="nl-NL" sz="21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" y="8621217"/>
            <a:ext cx="1921953" cy="1183922"/>
          </a:xfrm>
          <a:prstGeom prst="rect">
            <a:avLst/>
          </a:prstGeom>
        </p:spPr>
      </p:pic>
      <p:pic>
        <p:nvPicPr>
          <p:cNvPr id="2" name="Picture 1" descr="AIUB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3" name="Picture 2" descr="ASU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5" name="Picture 4" descr="OSU.jp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6" name="Picture 5" descr="SwarmSwarmDISC5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7" name="Picture 6" descr="logo_tug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44" y="8837240"/>
            <a:ext cx="14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217427" indent="-1217427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869125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6pPr>
      <a:lvl7pPr marL="2519257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7pPr>
      <a:lvl8pPr marL="3169384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8pPr>
      <a:lvl9pPr marL="3819513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9pPr>
    </p:titleStyle>
    <p:bodyStyle>
      <a:lvl1pPr marL="276183" indent="-27618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819024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360279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901531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444375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7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3094892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6pPr>
      <a:lvl7pPr marL="374502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7pPr>
      <a:lvl8pPr marL="439515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8pPr>
      <a:lvl9pPr marL="5045280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5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9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2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5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782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0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4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129" y="268676"/>
            <a:ext cx="12289084" cy="61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 smtClean="0"/>
              <a:t>Cliquez pour modifier le style du titre du masque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130" y="984392"/>
            <a:ext cx="12494542" cy="798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 smtClean="0"/>
              <a:t>Cliquez pour modifier les styles du texte du masque</a:t>
            </a:r>
          </a:p>
          <a:p>
            <a:pPr lvl="1"/>
            <a:r>
              <a:rPr lang="en-GB" altLang="cs-CZ" smtClean="0"/>
              <a:t>Deuxième niveau</a:t>
            </a:r>
          </a:p>
          <a:p>
            <a:pPr lvl="2"/>
            <a:r>
              <a:rPr lang="en-GB" altLang="cs-CZ" smtClean="0"/>
              <a:t>Troisième niveau</a:t>
            </a:r>
          </a:p>
          <a:p>
            <a:pPr lvl="3"/>
            <a:r>
              <a:rPr lang="en-GB" altLang="cs-CZ" smtClean="0"/>
              <a:t>Quatrième niveau</a:t>
            </a:r>
          </a:p>
          <a:p>
            <a:pPr lvl="4"/>
            <a:r>
              <a:rPr lang="en-GB" altLang="cs-CZ" smtClean="0"/>
              <a:t>Cinquième niveau</a:t>
            </a:r>
          </a:p>
          <a:p>
            <a:pPr lvl="0"/>
            <a:endParaRPr lang="en-GB" altLang="cs-CZ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5130" y="9177867"/>
            <a:ext cx="11776569" cy="50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707" i="1" smtClean="0">
                <a:latin typeface="+mn-lt"/>
              </a:defRPr>
            </a:lvl1pPr>
          </a:lstStyle>
          <a:p>
            <a:pPr>
              <a:defRPr/>
            </a:pPr>
            <a:endParaRPr lang="cs-CZ" altLang="cs-CZ">
              <a:latin typeface="Arial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131041" y="9177867"/>
            <a:ext cx="720230" cy="50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9970045-5BB6-4968-A47C-FB9C8E70F6D9}" type="slidenum">
              <a:rPr lang="en-US" altLang="cs-CZ" sz="1707" smtClean="0">
                <a:solidFill>
                  <a:srgbClr val="000000"/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GB" altLang="cs-CZ" sz="1707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7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71" b="1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5pPr>
      <a:lvl6pPr marL="650230" algn="ctr" rtl="0" fontAlgn="base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6pPr>
      <a:lvl7pPr marL="1300460" algn="ctr" rtl="0" fontAlgn="base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7pPr>
      <a:lvl8pPr marL="1950690" algn="ctr" rtl="0" fontAlgn="base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8pPr>
      <a:lvl9pPr marL="2600919" algn="ctr" rtl="0" fontAlgn="base">
        <a:spcBef>
          <a:spcPct val="0"/>
        </a:spcBef>
        <a:spcAft>
          <a:spcPct val="0"/>
        </a:spcAft>
        <a:defRPr sz="3271" b="1">
          <a:solidFill>
            <a:srgbClr val="FF0000"/>
          </a:solidFill>
          <a:latin typeface="Arial" panose="020B0604020202020204" pitchFamily="34" charset="0"/>
        </a:defRPr>
      </a:lvl9pPr>
    </p:titleStyle>
    <p:bodyStyle>
      <a:lvl1pPr marL="248352" indent="-248352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tabLst>
          <a:tab pos="386075" algn="l"/>
        </a:tabLst>
        <a:defRPr sz="2276" kern="1200">
          <a:solidFill>
            <a:schemeClr val="tx1"/>
          </a:solidFill>
          <a:latin typeface="+mn-lt"/>
          <a:ea typeface="+mn-ea"/>
          <a:cs typeface="+mn-cs"/>
        </a:defRPr>
      </a:lvl1pPr>
      <a:lvl2pPr marL="751829" indent="-241579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tabLst>
          <a:tab pos="386075" algn="l"/>
        </a:tabLst>
        <a:defRPr sz="2276" kern="1200">
          <a:solidFill>
            <a:schemeClr val="tx1"/>
          </a:solidFill>
          <a:latin typeface="+mn-lt"/>
          <a:ea typeface="+mn-ea"/>
          <a:cs typeface="+mn-cs"/>
        </a:defRPr>
      </a:lvl2pPr>
      <a:lvl3pPr marL="1151449" indent="-137723" algn="l" rtl="0" eaLnBrk="0" fontAlgn="base" hangingPunct="0">
        <a:spcBef>
          <a:spcPct val="20000"/>
        </a:spcBef>
        <a:spcAft>
          <a:spcPct val="0"/>
        </a:spcAft>
        <a:buChar char="•"/>
        <a:tabLst>
          <a:tab pos="386075" algn="l"/>
        </a:tabLst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869411" indent="-198681" algn="l" rtl="0" eaLnBrk="0" fontAlgn="base" hangingPunct="0">
        <a:spcBef>
          <a:spcPct val="20000"/>
        </a:spcBef>
        <a:spcAft>
          <a:spcPct val="0"/>
        </a:spcAft>
        <a:buChar char="–"/>
        <a:tabLst>
          <a:tab pos="386075" algn="l"/>
        </a:tabLst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2449651" indent="-325115" algn="l" rtl="0" eaLnBrk="0" fontAlgn="base" hangingPunct="0">
        <a:spcBef>
          <a:spcPct val="20000"/>
        </a:spcBef>
        <a:spcAft>
          <a:spcPct val="0"/>
        </a:spcAft>
        <a:buChar char="»"/>
        <a:tabLst>
          <a:tab pos="386075" algn="l"/>
        </a:tabLst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5937" y="2356525"/>
            <a:ext cx="10009112" cy="604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 userDrawn="1"/>
        </p:nvSpPr>
        <p:spPr bwMode="auto">
          <a:xfrm>
            <a:off x="0" y="16"/>
            <a:ext cx="2037905" cy="97535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23" tIns="45712" rIns="91423" bIns="45712" anchor="ctr"/>
          <a:lstStyle/>
          <a:p>
            <a:pPr algn="r"/>
            <a:endParaRPr lang="nl-NL" sz="21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" y="8621217"/>
            <a:ext cx="1921953" cy="1183922"/>
          </a:xfrm>
          <a:prstGeom prst="rect">
            <a:avLst/>
          </a:prstGeom>
        </p:spPr>
      </p:pic>
      <p:pic>
        <p:nvPicPr>
          <p:cNvPr id="2" name="Picture 1" descr="AIUB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8837240"/>
            <a:ext cx="939130" cy="720000"/>
          </a:xfrm>
          <a:prstGeom prst="rect">
            <a:avLst/>
          </a:prstGeom>
        </p:spPr>
      </p:pic>
      <p:pic>
        <p:nvPicPr>
          <p:cNvPr id="3" name="Picture 2" descr="ASU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28" y="8837240"/>
            <a:ext cx="1701370" cy="720000"/>
          </a:xfrm>
          <a:prstGeom prst="rect">
            <a:avLst/>
          </a:prstGeom>
        </p:spPr>
      </p:pic>
      <p:pic>
        <p:nvPicPr>
          <p:cNvPr id="5" name="Picture 4" descr="OSU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4" y="8837240"/>
            <a:ext cx="1371429" cy="720000"/>
          </a:xfrm>
          <a:prstGeom prst="rect">
            <a:avLst/>
          </a:prstGeom>
        </p:spPr>
      </p:pic>
      <p:pic>
        <p:nvPicPr>
          <p:cNvPr id="6" name="Picture 5" descr="SwarmSwarmDISC5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800" y="8837240"/>
            <a:ext cx="2724324" cy="720000"/>
          </a:xfrm>
          <a:prstGeom prst="rect">
            <a:avLst/>
          </a:prstGeom>
        </p:spPr>
      </p:pic>
      <p:pic>
        <p:nvPicPr>
          <p:cNvPr id="7" name="Picture 6" descr="logo_tug.pn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44" y="8837240"/>
            <a:ext cx="144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217427" indent="-1217427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1217427" indent="-1217427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869125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6pPr>
      <a:lvl7pPr marL="2519257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7pPr>
      <a:lvl8pPr marL="3169384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8pPr>
      <a:lvl9pPr marL="3819513" indent="-1218993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9pPr>
    </p:titleStyle>
    <p:bodyStyle>
      <a:lvl1pPr marL="276183" indent="-27618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819024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360279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901531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444375" indent="-269833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7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3094892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6pPr>
      <a:lvl7pPr marL="374502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7pPr>
      <a:lvl8pPr marL="4395151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8pPr>
      <a:lvl9pPr marL="5045280" indent="-270886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5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9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2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50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782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09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041" algn="l" defTabSz="13002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613968" y="1060378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Multi-approach gravity field models from Swarm GPS data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4088" y="4084712"/>
            <a:ext cx="7056784" cy="175431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Mid Term Review</a:t>
            </a:r>
          </a:p>
          <a:p>
            <a:pPr algn="ctr"/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23 March 2018</a:t>
            </a: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1" y="1676393"/>
            <a:ext cx="9144018" cy="6400814"/>
          </a:xfrm>
          <a:prstGeom prst="rect">
            <a:avLst/>
          </a:prstGeom>
        </p:spPr>
      </p:pic>
      <p:sp>
        <p:nvSpPr>
          <p:cNvPr id="30" name="Title 3"/>
          <p:cNvSpPr txBox="1">
            <a:spLocks/>
          </p:cNvSpPr>
          <p:nvPr/>
        </p:nvSpPr>
        <p:spPr bwMode="auto">
          <a:xfrm>
            <a:off x="453728" y="1276400"/>
            <a:ext cx="1231336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March 2015: High ionospheric activity, prior to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4039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grpSp>
        <p:nvGrpSpPr>
          <p:cNvPr id="5" name="Group 4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20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13.4mm</a:t>
              </a:r>
              <a:endParaRPr lang="en-US" sz="2400" kern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1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14.5mm</a:t>
              </a:r>
              <a:endParaRPr lang="en-US" sz="2400" kern="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2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13.7mm</a:t>
              </a:r>
              <a:endParaRPr lang="en-US" sz="2400" kern="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3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11.4mm</a:t>
              </a:r>
              <a:endParaRPr lang="en-US" sz="2400" kern="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4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11.5mm</a:t>
              </a:r>
              <a:endParaRPr lang="en-US" sz="2400" kern="0" dirty="0"/>
            </a:p>
          </p:txBody>
        </p:sp>
      </p:grpSp>
      <p:sp>
        <p:nvSpPr>
          <p:cNvPr id="30" name="Title 3"/>
          <p:cNvSpPr txBox="1">
            <a:spLocks/>
          </p:cNvSpPr>
          <p:nvPr/>
        </p:nvSpPr>
        <p:spPr bwMode="auto">
          <a:xfrm>
            <a:off x="237704" y="1278000"/>
            <a:ext cx="1276709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February 2016: Intermediate ionospheric activity, after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6229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1" y="1676393"/>
            <a:ext cx="9144018" cy="6400814"/>
          </a:xfrm>
          <a:prstGeom prst="rect">
            <a:avLst/>
          </a:prstGeom>
        </p:spPr>
      </p:pic>
      <p:sp>
        <p:nvSpPr>
          <p:cNvPr id="30" name="Title 3"/>
          <p:cNvSpPr txBox="1">
            <a:spLocks/>
          </p:cNvSpPr>
          <p:nvPr/>
        </p:nvSpPr>
        <p:spPr bwMode="auto">
          <a:xfrm>
            <a:off x="237704" y="1278000"/>
            <a:ext cx="1276709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February 2016: Intermediate ionospheric activity, after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16123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grpSp>
        <p:nvGrpSpPr>
          <p:cNvPr id="9" name="Group 8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21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9.3mm</a:t>
              </a:r>
              <a:endParaRPr lang="en-US" sz="2400" kern="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23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9.0mm</a:t>
              </a:r>
              <a:endParaRPr lang="en-US" sz="2400" kern="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26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9.1mm</a:t>
              </a:r>
              <a:endParaRPr lang="en-US" sz="2400" kern="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5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7.4mm</a:t>
              </a:r>
              <a:endParaRPr lang="en-US" sz="2400" kern="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36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7.5mm</a:t>
              </a:r>
              <a:endParaRPr lang="en-US" sz="2400" kern="0" dirty="0"/>
            </a:p>
          </p:txBody>
        </p:sp>
      </p:grpSp>
      <p:sp>
        <p:nvSpPr>
          <p:cNvPr id="30" name="Title 3"/>
          <p:cNvSpPr txBox="1">
            <a:spLocks/>
          </p:cNvSpPr>
          <p:nvPr/>
        </p:nvSpPr>
        <p:spPr bwMode="auto">
          <a:xfrm>
            <a:off x="237704" y="1278000"/>
            <a:ext cx="1276709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August 2016: Low ionospheric activity, after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77933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1" y="1676393"/>
            <a:ext cx="9144018" cy="6400814"/>
          </a:xfrm>
          <a:prstGeom prst="rect">
            <a:avLst/>
          </a:prstGeom>
        </p:spPr>
      </p:pic>
      <p:sp>
        <p:nvSpPr>
          <p:cNvPr id="30" name="Title 3"/>
          <p:cNvSpPr txBox="1">
            <a:spLocks/>
          </p:cNvSpPr>
          <p:nvPr/>
        </p:nvSpPr>
        <p:spPr bwMode="auto">
          <a:xfrm>
            <a:off x="237704" y="1278000"/>
            <a:ext cx="1276709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August 2016: Low ionospheric activity, after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82659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50590"/>
              </p:ext>
            </p:extLst>
          </p:nvPr>
        </p:nvGraphicFramePr>
        <p:xfrm>
          <a:off x="885775" y="3258026"/>
          <a:ext cx="112332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650"/>
                <a:gridCol w="2246650"/>
                <a:gridCol w="2246650"/>
                <a:gridCol w="2246650"/>
                <a:gridCol w="22466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Red.-</a:t>
                      </a:r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Kinematic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</a:t>
                      </a:r>
                      <a:r>
                        <a:rPr lang="de-DE" sz="2400" b="0" baseline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 (mm)</a:t>
                      </a:r>
                      <a:endParaRPr lang="de-CH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Original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4.6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27.3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2.4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31.1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Std. </a:t>
                      </a:r>
                      <a:r>
                        <a:rPr lang="de-DE" sz="2400" dirty="0" err="1" smtClean="0"/>
                        <a:t>screening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26.9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0.7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31.4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4.6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27.3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32.5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26.5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1.0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28.8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5.0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25.8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0.9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28.7</a:t>
                      </a:r>
                      <a:endParaRPr lang="de-CH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3"/>
          <p:cNvSpPr txBox="1">
            <a:spLocks/>
          </p:cNvSpPr>
          <p:nvPr/>
        </p:nvSpPr>
        <p:spPr bwMode="auto">
          <a:xfrm>
            <a:off x="3168000" y="1620000"/>
            <a:ext cx="6696744" cy="6480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2800" kern="0" dirty="0" smtClean="0"/>
              <a:t>SLR residuals for Swarm-A, March 2015</a:t>
            </a:r>
            <a:endParaRPr lang="en-US" sz="2800" kern="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29218"/>
              </p:ext>
            </p:extLst>
          </p:nvPr>
        </p:nvGraphicFramePr>
        <p:xfrm>
          <a:off x="1038175" y="3410426"/>
          <a:ext cx="112332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650"/>
                <a:gridCol w="2246650"/>
                <a:gridCol w="2246650"/>
                <a:gridCol w="2246650"/>
                <a:gridCol w="22466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Red.-</a:t>
                      </a:r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Kinematic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</a:t>
                      </a:r>
                      <a:r>
                        <a:rPr lang="de-DE" sz="2400" b="0" baseline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 (mm)</a:t>
                      </a:r>
                      <a:endParaRPr lang="de-CH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Original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8.4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12.1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6.4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16.5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Std. </a:t>
                      </a:r>
                      <a:r>
                        <a:rPr lang="de-DE" sz="2400" dirty="0" err="1" smtClean="0"/>
                        <a:t>screening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8.1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13.1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6.3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22.9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8.4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12.1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6.1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16.0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8.5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12.5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5.7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15.4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8.5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12.6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5.9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15.5</a:t>
                      </a:r>
                      <a:endParaRPr lang="de-CH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 bwMode="auto">
          <a:xfrm>
            <a:off x="3168000" y="1620000"/>
            <a:ext cx="7502480" cy="6480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2800" kern="0" dirty="0" smtClean="0"/>
              <a:t>SLR residuals for Swarm-A, February 2016</a:t>
            </a:r>
            <a:endParaRPr lang="en-US" sz="2800" kern="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35363"/>
              </p:ext>
            </p:extLst>
          </p:nvPr>
        </p:nvGraphicFramePr>
        <p:xfrm>
          <a:off x="1190575" y="3562826"/>
          <a:ext cx="112332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650"/>
                <a:gridCol w="2246650"/>
                <a:gridCol w="2246650"/>
                <a:gridCol w="2246650"/>
                <a:gridCol w="22466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smtClean="0">
                          <a:solidFill>
                            <a:schemeClr val="tx1"/>
                          </a:solidFill>
                        </a:rPr>
                        <a:t>Red.-</a:t>
                      </a:r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 err="1" smtClean="0">
                          <a:solidFill>
                            <a:schemeClr val="tx1"/>
                          </a:solidFill>
                        </a:rPr>
                        <a:t>Kinematic</a:t>
                      </a:r>
                      <a:endParaRPr lang="de-CH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</a:t>
                      </a:r>
                      <a:r>
                        <a:rPr lang="de-DE" sz="2400" b="0" baseline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err="1" smtClean="0"/>
                        <a:t>Mean</a:t>
                      </a:r>
                      <a:r>
                        <a:rPr lang="de-DE" sz="2400" b="0" dirty="0" smtClean="0"/>
                        <a:t> (mm)</a:t>
                      </a:r>
                      <a:endParaRPr lang="de-CH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0" dirty="0" smtClean="0"/>
                        <a:t>Std. </a:t>
                      </a:r>
                      <a:r>
                        <a:rPr lang="de-DE" sz="2400" b="0" dirty="0" err="1" smtClean="0"/>
                        <a:t>dev</a:t>
                      </a:r>
                      <a:r>
                        <a:rPr lang="de-DE" sz="2400" b="0" dirty="0" smtClean="0"/>
                        <a:t>. (mm)</a:t>
                      </a:r>
                      <a:endParaRPr lang="de-CH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Original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14.2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16.6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Std. </a:t>
                      </a:r>
                      <a:r>
                        <a:rPr lang="de-DE" sz="2400" dirty="0" err="1" smtClean="0"/>
                        <a:t>screening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5.0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14.3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16.7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14.2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3.9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16.8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1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14.7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3.8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17.0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ROTI 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4.7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14.7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3.8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16.9</a:t>
                      </a:r>
                      <a:endParaRPr lang="de-CH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itle 3"/>
          <p:cNvSpPr txBox="1">
            <a:spLocks/>
          </p:cNvSpPr>
          <p:nvPr/>
        </p:nvSpPr>
        <p:spPr bwMode="auto">
          <a:xfrm>
            <a:off x="3168000" y="1620000"/>
            <a:ext cx="7502480" cy="6480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2800" kern="0" dirty="0" smtClean="0"/>
              <a:t>SLR residuals for Swarm-A, August 2016</a:t>
            </a:r>
            <a:endParaRPr lang="en-US" sz="2800" kern="0" dirty="0"/>
          </a:p>
        </p:txBody>
      </p:sp>
      <p:sp>
        <p:nvSpPr>
          <p:cNvPr id="12" name="Title 3"/>
          <p:cNvSpPr txBox="1">
            <a:spLocks/>
          </p:cNvSpPr>
          <p:nvPr/>
        </p:nvSpPr>
        <p:spPr bwMode="auto">
          <a:xfrm>
            <a:off x="597744" y="7109048"/>
            <a:ext cx="11809312" cy="129614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/>
            <a:r>
              <a:rPr lang="en-US" sz="2400" kern="0" dirty="0" smtClean="0"/>
              <a:t>SLR observations of </a:t>
            </a:r>
            <a:r>
              <a:rPr lang="de-CH" sz="2400" dirty="0" smtClean="0"/>
              <a:t>Graz, </a:t>
            </a:r>
            <a:r>
              <a:rPr lang="de-CH" sz="2400" dirty="0" err="1" smtClean="0"/>
              <a:t>Greenbelt</a:t>
            </a:r>
            <a:r>
              <a:rPr lang="de-CH" sz="2400" dirty="0" smtClean="0"/>
              <a:t>, </a:t>
            </a:r>
            <a:r>
              <a:rPr lang="de-CH" sz="2400" dirty="0" err="1" smtClean="0"/>
              <a:t>Haleakala</a:t>
            </a:r>
            <a:r>
              <a:rPr lang="de-CH" sz="2400" dirty="0" smtClean="0"/>
              <a:t>, </a:t>
            </a:r>
            <a:r>
              <a:rPr lang="de-CH" sz="2400" dirty="0" err="1" smtClean="0"/>
              <a:t>Hartebeesthoek</a:t>
            </a:r>
            <a:r>
              <a:rPr lang="de-CH" sz="2400" dirty="0" smtClean="0"/>
              <a:t>, </a:t>
            </a:r>
            <a:r>
              <a:rPr lang="de-CH" sz="2400" dirty="0" err="1" smtClean="0"/>
              <a:t>Herstmonceux</a:t>
            </a:r>
            <a:r>
              <a:rPr lang="de-CH" sz="2400" dirty="0" smtClean="0"/>
              <a:t>, </a:t>
            </a:r>
            <a:r>
              <a:rPr lang="de-CH" sz="2400" dirty="0" err="1" smtClean="0"/>
              <a:t>Matera</a:t>
            </a:r>
            <a:r>
              <a:rPr lang="de-CH" sz="2400" dirty="0" smtClean="0"/>
              <a:t>, </a:t>
            </a:r>
            <a:r>
              <a:rPr lang="de-CH" sz="2400" dirty="0"/>
              <a:t>Mount </a:t>
            </a:r>
            <a:r>
              <a:rPr lang="de-CH" sz="2400" dirty="0" err="1" smtClean="0"/>
              <a:t>Stromlo</a:t>
            </a:r>
            <a:r>
              <a:rPr lang="de-CH" sz="2400" dirty="0" smtClean="0"/>
              <a:t>, Potsdam, </a:t>
            </a:r>
            <a:r>
              <a:rPr lang="de-CH" sz="2400" dirty="0" err="1"/>
              <a:t>Wettzell</a:t>
            </a:r>
            <a:r>
              <a:rPr lang="de-CH" sz="2400" dirty="0"/>
              <a:t> (</a:t>
            </a:r>
            <a:r>
              <a:rPr lang="de-CH" sz="2400" dirty="0" smtClean="0"/>
              <a:t>SOSW), </a:t>
            </a:r>
            <a:r>
              <a:rPr lang="de-CH" sz="2400" dirty="0" err="1"/>
              <a:t>Wettzell</a:t>
            </a:r>
            <a:r>
              <a:rPr lang="de-CH" sz="2400" dirty="0"/>
              <a:t> (</a:t>
            </a:r>
            <a:r>
              <a:rPr lang="de-CH" sz="2400" dirty="0" smtClean="0"/>
              <a:t>WLRS), </a:t>
            </a:r>
            <a:r>
              <a:rPr lang="de-CH" sz="2400" dirty="0" err="1" smtClean="0"/>
              <a:t>Yarragadee</a:t>
            </a:r>
            <a:r>
              <a:rPr lang="de-CH" sz="2400" dirty="0" smtClean="0"/>
              <a:t>, </a:t>
            </a:r>
            <a:r>
              <a:rPr lang="de-CH" sz="2400" dirty="0" err="1" smtClean="0"/>
              <a:t>and</a:t>
            </a:r>
            <a:r>
              <a:rPr lang="de-CH" sz="2400" dirty="0" smtClean="0"/>
              <a:t> Zimmerwald</a:t>
            </a:r>
            <a:r>
              <a:rPr lang="en-US" sz="2400" kern="0" dirty="0" smtClean="0"/>
              <a:t>, 20cm outlier threshold, 10°elevation cutoff.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5905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Conclusions</a:t>
            </a: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3"/>
              <p:cNvSpPr txBox="1">
                <a:spLocks/>
              </p:cNvSpPr>
              <p:nvPr/>
            </p:nvSpPr>
            <p:spPr bwMode="auto">
              <a:xfrm>
                <a:off x="237704" y="1924472"/>
                <a:ext cx="12241360" cy="583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1217427" indent="-121742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00A6D6"/>
                    </a:solidFill>
                    <a:latin typeface="Arial"/>
                    <a:ea typeface="MS PGothic" pitchFamily="34" charset="-128"/>
                    <a:cs typeface="Arial"/>
                  </a:defRPr>
                </a:lvl1pPr>
                <a:lvl2pPr marL="1217427" indent="-121742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  <a:ea typeface="MS PGothic" pitchFamily="34" charset="-128"/>
                    <a:cs typeface="MS PGothic" charset="0"/>
                  </a:defRPr>
                </a:lvl2pPr>
                <a:lvl3pPr marL="1217427" indent="-121742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  <a:ea typeface="MS PGothic" pitchFamily="34" charset="-128"/>
                    <a:cs typeface="MS PGothic" charset="0"/>
                  </a:defRPr>
                </a:lvl3pPr>
                <a:lvl4pPr marL="1217427" indent="-121742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  <a:ea typeface="MS PGothic" pitchFamily="34" charset="-128"/>
                    <a:cs typeface="MS PGothic" charset="0"/>
                  </a:defRPr>
                </a:lvl4pPr>
                <a:lvl5pPr marL="1217427" indent="-121742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  <a:ea typeface="MS PGothic" pitchFamily="34" charset="-128"/>
                    <a:cs typeface="MS PGothic" charset="0"/>
                  </a:defRPr>
                </a:lvl5pPr>
                <a:lvl6pPr marL="1869125" indent="-1218993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</a:defRPr>
                </a:lvl6pPr>
                <a:lvl7pPr marL="2519257" indent="-1218993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</a:defRPr>
                </a:lvl7pPr>
                <a:lvl8pPr marL="3169384" indent="-1218993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</a:defRPr>
                </a:lvl8pPr>
                <a:lvl9pPr marL="3819513" indent="-1218993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700">
                    <a:solidFill>
                      <a:schemeClr val="tx1"/>
                    </a:solidFill>
                    <a:latin typeface="Bookman Old Style" pitchFamily="18" charset="0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kern="0" dirty="0" smtClean="0"/>
                  <a:t>To remove artifacts around geomagnetic equator the ROTI-based weighting is not as efficient as the standard screening or the weighting based on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de-CH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28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de-CH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/>
                          </a:rPr>
                          <m:t>𝑔𝑓</m:t>
                        </m:r>
                      </m:sub>
                    </m:sSub>
                    <m:r>
                      <a:rPr lang="de-DE" sz="2800" i="1">
                        <a:latin typeface="Cambria Math"/>
                      </a:rPr>
                      <m:t>/</m:t>
                    </m:r>
                    <m:r>
                      <a:rPr lang="de-DE" sz="2800" i="1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de-DE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de-DE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kern="0" dirty="0" smtClean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kern="0" dirty="0" smtClean="0"/>
                  <a:t>ROTI-based weighting significantly reduces noise of solution, also for time periods of low ionospheric activity.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kern="0" dirty="0" smtClean="0"/>
                  <a:t>ROTI 2 modifies the weights of much more observations as compared to ROTI 1. ROTI 1 seems thus more appropriate.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kern="0" dirty="0" smtClean="0"/>
                  <a:t>A combination of ROTI 1- and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de-CH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28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de-CH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2800" i="1">
                            <a:latin typeface="Cambria Math"/>
                          </a:rPr>
                          <m:t>𝑔𝑓</m:t>
                        </m:r>
                      </m:sub>
                    </m:sSub>
                    <m:r>
                      <a:rPr lang="de-DE" sz="2800" i="1">
                        <a:latin typeface="Cambria Math"/>
                      </a:rPr>
                      <m:t>/</m:t>
                    </m:r>
                    <m:r>
                      <a:rPr lang="de-DE" sz="2800" i="1"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de-DE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sz="2800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de-DE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kern="0" dirty="0" smtClean="0"/>
                  <a:t>-based weighting seems promising to efficiently mitigate artifacts </a:t>
                </a:r>
                <a:r>
                  <a:rPr lang="en-US" sz="2800" i="1" kern="0" dirty="0" smtClean="0"/>
                  <a:t>and</a:t>
                </a:r>
                <a:r>
                  <a:rPr lang="en-US" sz="2800" kern="0" dirty="0" smtClean="0"/>
                  <a:t> reduce the noise.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kern="0" dirty="0" smtClean="0"/>
                  <a:t>Remark: The editing and weighting schemes do not introduce a priori information into gravity field since they are based on RINEX information only (as well as the geometry-free linear combination).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kern="0" dirty="0"/>
              </a:p>
            </p:txBody>
          </p:sp>
        </mc:Choice>
        <mc:Fallback xmlns="">
          <p:sp>
            <p:nvSpPr>
              <p:cNvPr id="30" name="Tit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704" y="1924472"/>
                <a:ext cx="12241360" cy="5832648"/>
              </a:xfrm>
              <a:prstGeom prst="rect">
                <a:avLst/>
              </a:prstGeom>
              <a:blipFill rotWithShape="1">
                <a:blip r:embed="rId2"/>
                <a:stretch>
                  <a:fillRect l="-1643" t="-1883" r="-15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01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613968" y="1060378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WP220: </a:t>
            </a:r>
            <a:r>
              <a:rPr lang="en-US" b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Trade‐off between Swarm accelerometer data and </a:t>
            </a:r>
            <a:r>
              <a:rPr lang="en-US" b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non‐gravitational </a:t>
            </a:r>
            <a:r>
              <a:rPr lang="en-US" b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models</a:t>
            </a:r>
          </a:p>
          <a:p>
            <a:endParaRPr lang="en-US" sz="2800" b="1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2050" y="4228728"/>
            <a:ext cx="8532948" cy="397030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Ale</a:t>
            </a:r>
            <a:r>
              <a:rPr lang="cs-CZ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š Bezděk</a:t>
            </a:r>
          </a:p>
          <a:p>
            <a:pPr algn="ctr"/>
            <a:r>
              <a:rPr lang="en-US" sz="360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Astronomical Institute </a:t>
            </a:r>
            <a:r>
              <a:rPr lang="en-US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Ond</a:t>
            </a:r>
            <a:r>
              <a:rPr lang="cs-CZ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ř</a:t>
            </a:r>
            <a:r>
              <a:rPr lang="en-US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ejov </a:t>
            </a:r>
            <a:r>
              <a:rPr lang="en-US" sz="360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(ASU)</a:t>
            </a:r>
          </a:p>
          <a:p>
            <a:pPr algn="ctr"/>
            <a:endParaRPr lang="cs-CZ" sz="360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endParaRPr lang="cs-CZ" sz="360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endParaRPr lang="cs-CZ" sz="360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Mid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Term Review</a:t>
            </a:r>
          </a:p>
          <a:p>
            <a:pPr algn="ctr"/>
            <a:r>
              <a:rPr lang="en-US" sz="36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23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March 2018</a:t>
            </a: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3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 smtClean="0"/>
              <a:t>Forces acting on low-Earth satellites</a:t>
            </a:r>
            <a:endParaRPr lang="cs-CZ" altLang="cs-CZ" smtClean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29" y="984391"/>
            <a:ext cx="6193084" cy="727230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cs-CZ" smtClean="0"/>
              <a:t>Figure: Accelerations acting on Swarm </a:t>
            </a:r>
          </a:p>
          <a:p>
            <a:pPr eaLnBrk="1" hangingPunct="1"/>
            <a:r>
              <a:rPr lang="en-US" altLang="cs-CZ" smtClean="0"/>
              <a:t>in along-track, cross-track, radial direction</a:t>
            </a:r>
          </a:p>
          <a:p>
            <a:pPr eaLnBrk="1" hangingPunct="1"/>
            <a:endParaRPr lang="en-US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b="1" smtClean="0"/>
              <a:t>Accelerations of gravitational origin</a:t>
            </a:r>
          </a:p>
          <a:p>
            <a:pPr eaLnBrk="1" hangingPunct="1"/>
            <a:r>
              <a:rPr lang="en-US" altLang="cs-CZ" b="1" smtClean="0">
                <a:solidFill>
                  <a:srgbClr val="FF0000"/>
                </a:solidFill>
              </a:rPr>
              <a:t>geopotential terms (GRAV)</a:t>
            </a:r>
          </a:p>
          <a:p>
            <a:pPr eaLnBrk="1" hangingPunct="1"/>
            <a:r>
              <a:rPr lang="en-US" altLang="cs-CZ" b="1" smtClean="0">
                <a:solidFill>
                  <a:srgbClr val="00B050"/>
                </a:solidFill>
              </a:rPr>
              <a:t>other: </a:t>
            </a:r>
            <a:r>
              <a:rPr lang="cs-CZ" altLang="cs-CZ" b="1" smtClean="0">
                <a:solidFill>
                  <a:srgbClr val="00B050"/>
                </a:solidFill>
              </a:rPr>
              <a:t>lunisolar</a:t>
            </a:r>
            <a:r>
              <a:rPr lang="en-US" altLang="cs-CZ" b="1" smtClean="0">
                <a:solidFill>
                  <a:srgbClr val="00B050"/>
                </a:solidFill>
              </a:rPr>
              <a:t>, </a:t>
            </a:r>
            <a:r>
              <a:rPr lang="cs-CZ" altLang="cs-CZ" b="1" smtClean="0">
                <a:solidFill>
                  <a:srgbClr val="00B050"/>
                </a:solidFill>
              </a:rPr>
              <a:t>tides</a:t>
            </a:r>
            <a:r>
              <a:rPr lang="en-US" altLang="cs-CZ" b="1" smtClean="0">
                <a:solidFill>
                  <a:srgbClr val="00B050"/>
                </a:solidFill>
              </a:rPr>
              <a:t>, </a:t>
            </a:r>
            <a:r>
              <a:rPr lang="cs-CZ" altLang="cs-CZ" b="1" smtClean="0">
                <a:solidFill>
                  <a:srgbClr val="00B050"/>
                </a:solidFill>
              </a:rPr>
              <a:t>relativistic</a:t>
            </a:r>
          </a:p>
          <a:p>
            <a:pPr eaLnBrk="1" hangingPunct="1"/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b="1" smtClean="0">
                <a:solidFill>
                  <a:srgbClr val="0000FF"/>
                </a:solidFill>
              </a:rPr>
              <a:t>Nongravitational accelerations</a:t>
            </a:r>
            <a:r>
              <a:rPr lang="en-US" altLang="cs-CZ" b="1" smtClean="0">
                <a:solidFill>
                  <a:srgbClr val="0000FF"/>
                </a:solidFill>
              </a:rPr>
              <a:t> (NG)</a:t>
            </a:r>
            <a:endParaRPr lang="cs-CZ" altLang="cs-CZ" b="1" smtClean="0">
              <a:solidFill>
                <a:srgbClr val="0000FF"/>
              </a:solidFill>
            </a:endParaRPr>
          </a:p>
          <a:p>
            <a:pPr eaLnBrk="1" hangingPunct="1"/>
            <a:r>
              <a:rPr lang="cs-CZ" altLang="cs-CZ" smtClean="0"/>
              <a:t>atmospheric </a:t>
            </a:r>
            <a:r>
              <a:rPr lang="cs-CZ" altLang="cs-CZ" b="1" smtClean="0"/>
              <a:t>drag</a:t>
            </a:r>
            <a:r>
              <a:rPr lang="en-US" altLang="cs-CZ" smtClean="0"/>
              <a:t> + </a:t>
            </a:r>
            <a:r>
              <a:rPr lang="cs-CZ" altLang="cs-CZ" b="1" smtClean="0"/>
              <a:t>radiation pressures</a:t>
            </a:r>
            <a:r>
              <a:rPr lang="cs-CZ" altLang="cs-CZ" smtClean="0"/>
              <a:t> </a:t>
            </a:r>
            <a:r>
              <a:rPr lang="en-US" altLang="cs-CZ" smtClean="0"/>
              <a:t/>
            </a:r>
            <a:br>
              <a:rPr lang="en-US" altLang="cs-CZ" smtClean="0"/>
            </a:br>
            <a:r>
              <a:rPr lang="cs-CZ" altLang="cs-CZ" smtClean="0"/>
              <a:t>(direct solar, albedo, terrestrial infrared)</a:t>
            </a:r>
            <a:endParaRPr lang="en-US" altLang="cs-CZ" smtClean="0"/>
          </a:p>
          <a:p>
            <a:pPr eaLnBrk="1" hangingPunct="1"/>
            <a:r>
              <a:rPr lang="en-US" altLang="cs-CZ" smtClean="0"/>
              <a:t>drag important for satellites in low Earth orbits (100–2000 km)</a:t>
            </a:r>
          </a:p>
          <a:p>
            <a:pPr eaLnBrk="1" hangingPunct="1"/>
            <a:endParaRPr lang="en-US" altLang="cs-CZ"/>
          </a:p>
          <a:p>
            <a:pPr marL="0" indent="0" eaLnBrk="1" hangingPunct="1">
              <a:buNone/>
            </a:pPr>
            <a:r>
              <a:rPr lang="en-US" altLang="cs-CZ" b="1" smtClean="0"/>
              <a:t>Gravity field recovery</a:t>
            </a:r>
          </a:p>
          <a:p>
            <a:pPr eaLnBrk="1" hangingPunct="1"/>
            <a:r>
              <a:rPr lang="en-US" altLang="cs-CZ" smtClean="0"/>
              <a:t>estimated: </a:t>
            </a:r>
            <a:r>
              <a:rPr lang="en-US" altLang="cs-CZ" b="1" smtClean="0">
                <a:solidFill>
                  <a:srgbClr val="FF0000"/>
                </a:solidFill>
              </a:rPr>
              <a:t>GRAV</a:t>
            </a:r>
          </a:p>
          <a:p>
            <a:pPr eaLnBrk="1" hangingPunct="1"/>
            <a:r>
              <a:rPr lang="en-US" altLang="cs-CZ" smtClean="0"/>
              <a:t>remaining terms: </a:t>
            </a:r>
          </a:p>
          <a:p>
            <a:pPr lvl="1" eaLnBrk="1" hangingPunct="1"/>
            <a:r>
              <a:rPr lang="en-US" altLang="cs-CZ" b="1" smtClean="0">
                <a:solidFill>
                  <a:srgbClr val="00B050"/>
                </a:solidFill>
              </a:rPr>
              <a:t>modelled </a:t>
            </a:r>
          </a:p>
          <a:p>
            <a:pPr lvl="1" eaLnBrk="1" hangingPunct="1"/>
            <a:r>
              <a:rPr lang="en-US" altLang="cs-CZ" b="1" smtClean="0">
                <a:solidFill>
                  <a:srgbClr val="0000FF"/>
                </a:solidFill>
              </a:rPr>
              <a:t>measured/modelled</a:t>
            </a:r>
          </a:p>
          <a:p>
            <a:pPr marL="510250" lvl="1" indent="0" eaLnBrk="1" hangingPunct="1">
              <a:buNone/>
            </a:pPr>
            <a:r>
              <a:rPr lang="en-US" altLang="cs-CZ" b="1">
                <a:solidFill>
                  <a:srgbClr val="0000FF"/>
                </a:solidFill>
              </a:rPr>
              <a:t> </a:t>
            </a:r>
            <a:endParaRPr lang="cs-CZ" altLang="cs-CZ" b="1" smtClean="0">
              <a:solidFill>
                <a:srgbClr val="0000FF"/>
              </a:solidFill>
            </a:endParaRPr>
          </a:p>
          <a:p>
            <a:pPr eaLnBrk="1" hangingPunct="1"/>
            <a:endParaRPr lang="en-US" altLang="cs-CZ" smtClean="0"/>
          </a:p>
          <a:p>
            <a:pPr eaLnBrk="1" hangingPunct="1"/>
            <a:endParaRPr lang="en-US" altLang="cs-CZ" smtClean="0">
              <a:cs typeface="Arial" panose="020B0604020202020204" pitchFamily="34" charset="0"/>
            </a:endParaRPr>
          </a:p>
        </p:txBody>
      </p:sp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22" y="984391"/>
            <a:ext cx="6531750" cy="696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62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 smtClean="0"/>
              <a:t>Space accelerometers</a:t>
            </a:r>
            <a:endParaRPr lang="cs-CZ" altLang="cs-CZ" smtClean="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30" y="984392"/>
            <a:ext cx="7875129" cy="7988018"/>
          </a:xfrm>
        </p:spPr>
        <p:txBody>
          <a:bodyPr/>
          <a:lstStyle/>
          <a:p>
            <a:pPr eaLnBrk="1" hangingPunct="1"/>
            <a:r>
              <a:rPr lang="en-US" altLang="cs-CZ" smtClean="0"/>
              <a:t>Designed to measure nongravitational accelerations</a:t>
            </a:r>
          </a:p>
          <a:p>
            <a:pPr eaLnBrk="1" hangingPunct="1"/>
            <a:r>
              <a:rPr lang="en-US" altLang="cs-CZ" smtClean="0"/>
              <a:t>Aboard the gravity field satellites: </a:t>
            </a:r>
            <a:br>
              <a:rPr lang="en-US" altLang="cs-CZ" smtClean="0"/>
            </a:br>
            <a:r>
              <a:rPr lang="en-US" altLang="cs-CZ" smtClean="0"/>
              <a:t>CHAMP, GRACE, GOCE, Swarm</a:t>
            </a:r>
          </a:p>
          <a:p>
            <a:pPr eaLnBrk="1" hangingPunct="1"/>
            <a:endParaRPr lang="en-US" altLang="cs-CZ" smtClean="0"/>
          </a:p>
          <a:p>
            <a:pPr eaLnBrk="1" hangingPunct="1"/>
            <a:r>
              <a:rPr lang="en-US" altLang="cs-CZ" smtClean="0"/>
              <a:t>Magnitude of nongravitational accelerations: </a:t>
            </a:r>
          </a:p>
          <a:p>
            <a:pPr lvl="1" eaLnBrk="1" hangingPunct="1"/>
            <a:r>
              <a:rPr lang="en-GB" altLang="cs-CZ" smtClean="0">
                <a:cs typeface="Times New Roman" panose="02020603050405020304" pitchFamily="18" charset="0"/>
              </a:rPr>
              <a:t>Along-track: 	≤ 10</a:t>
            </a:r>
            <a:r>
              <a:rPr lang="en-GB" altLang="cs-CZ" baseline="30000" smtClean="0">
                <a:cs typeface="Times New Roman" panose="02020603050405020304" pitchFamily="18" charset="0"/>
              </a:rPr>
              <a:t>-5</a:t>
            </a:r>
            <a:r>
              <a:rPr lang="en-GB" altLang="cs-CZ" smtClean="0">
                <a:cs typeface="Times New Roman" panose="02020603050405020304" pitchFamily="18" charset="0"/>
              </a:rPr>
              <a:t> m.s</a:t>
            </a:r>
            <a:r>
              <a:rPr lang="en-GB" altLang="cs-CZ" baseline="30000" smtClean="0">
                <a:cs typeface="Times New Roman" panose="02020603050405020304" pitchFamily="18" charset="0"/>
              </a:rPr>
              <a:t>2</a:t>
            </a:r>
            <a:endParaRPr lang="en-GB" altLang="cs-CZ" smtClean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GB" altLang="cs-CZ" smtClean="0">
                <a:cs typeface="Times New Roman" panose="02020603050405020304" pitchFamily="18" charset="0"/>
              </a:rPr>
              <a:t>Cross-track:	≤ 10</a:t>
            </a:r>
            <a:r>
              <a:rPr lang="en-GB" altLang="cs-CZ" baseline="30000" smtClean="0">
                <a:cs typeface="Times New Roman" panose="02020603050405020304" pitchFamily="18" charset="0"/>
              </a:rPr>
              <a:t>-6</a:t>
            </a:r>
            <a:r>
              <a:rPr lang="en-GB" altLang="cs-CZ" smtClean="0">
                <a:cs typeface="Times New Roman" panose="02020603050405020304" pitchFamily="18" charset="0"/>
              </a:rPr>
              <a:t> m.s</a:t>
            </a:r>
            <a:r>
              <a:rPr lang="en-GB" altLang="cs-CZ" baseline="30000" smtClean="0">
                <a:cs typeface="Times New Roman" panose="02020603050405020304" pitchFamily="18" charset="0"/>
              </a:rPr>
              <a:t>2</a:t>
            </a:r>
            <a:endParaRPr lang="en-GB" altLang="cs-CZ" smtClean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GB" altLang="cs-CZ" smtClean="0">
                <a:cs typeface="Times New Roman" panose="02020603050405020304" pitchFamily="18" charset="0"/>
              </a:rPr>
              <a:t>Radial:		≤ 10</a:t>
            </a:r>
            <a:r>
              <a:rPr lang="en-GB" altLang="cs-CZ" baseline="30000" smtClean="0">
                <a:cs typeface="Times New Roman" panose="02020603050405020304" pitchFamily="18" charset="0"/>
              </a:rPr>
              <a:t>-7</a:t>
            </a:r>
            <a:r>
              <a:rPr lang="en-GB" altLang="cs-CZ" smtClean="0">
                <a:cs typeface="Times New Roman" panose="02020603050405020304" pitchFamily="18" charset="0"/>
              </a:rPr>
              <a:t> m.s</a:t>
            </a:r>
            <a:r>
              <a:rPr lang="en-GB" altLang="cs-CZ" baseline="30000" smtClean="0">
                <a:cs typeface="Times New Roman" panose="02020603050405020304" pitchFamily="18" charset="0"/>
              </a:rPr>
              <a:t>2</a:t>
            </a:r>
            <a:endParaRPr lang="en-GB" altLang="cs-CZ" smtClean="0">
              <a:cs typeface="Times New Roman" panose="02020603050405020304" pitchFamily="18" charset="0"/>
            </a:endParaRPr>
          </a:p>
          <a:p>
            <a:pPr eaLnBrk="1" hangingPunct="1"/>
            <a:endParaRPr lang="en-US" altLang="cs-CZ" smtClean="0"/>
          </a:p>
          <a:p>
            <a:pPr eaLnBrk="1" hangingPunct="1"/>
            <a:r>
              <a:rPr lang="en-US" altLang="cs-CZ" b="1" u="sng" smtClean="0"/>
              <a:t>Along-track</a:t>
            </a:r>
            <a:r>
              <a:rPr lang="en-US" altLang="cs-CZ" smtClean="0"/>
              <a:t> signal: the </a:t>
            </a:r>
            <a:r>
              <a:rPr lang="en-US" altLang="cs-CZ" b="1" u="sng" smtClean="0"/>
              <a:t>largest</a:t>
            </a:r>
            <a:r>
              <a:rPr lang="en-US" altLang="cs-CZ" b="1" smtClean="0"/>
              <a:t> </a:t>
            </a:r>
            <a:r>
              <a:rPr lang="en-US" altLang="cs-CZ" smtClean="0"/>
              <a:t>magnitude</a:t>
            </a:r>
          </a:p>
          <a:p>
            <a:pPr eaLnBrk="1" hangingPunct="1"/>
            <a:endParaRPr lang="en-US" altLang="cs-CZ" smtClean="0"/>
          </a:p>
          <a:p>
            <a:pPr marL="0" indent="0" eaLnBrk="1" hangingPunct="1">
              <a:buNone/>
            </a:pPr>
            <a:r>
              <a:rPr lang="en-US" altLang="cs-CZ" smtClean="0"/>
              <a:t> </a:t>
            </a:r>
          </a:p>
        </p:txBody>
      </p:sp>
      <p:pic>
        <p:nvPicPr>
          <p:cNvPr id="68506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90" y="1088249"/>
            <a:ext cx="4641991" cy="696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Agenda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852464"/>
            <a:ext cx="13199144" cy="710963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14:00		Introduction (Pieter)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14:10 	Management (Joao)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14:20 	WP210 GPS data processing algorithms (Adrian)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14:35		WP220 Trade-off between Swarm accelerometer data and </a:t>
            </a:r>
          </a:p>
          <a:p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	</a:t>
            </a:r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	non-gravitational models (Ales)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14:50		WP230 Kinematic baselines for gravity field</a:t>
            </a: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</a:t>
            </a:r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estimation (Norbert)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15:05		Discussion of future processing strategies (all)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15:20		WP400 Gravity field processing readiness (Adrian, Ales, Norbert, CK)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15:25		WP500 Publication and presentation of project	 results (Pieter)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15:40		Evaluation of past and future project activities, feedback, points </a:t>
            </a:r>
            <a:r>
              <a:rPr lang="en-US" sz="280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of 			concern</a:t>
            </a:r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, etc. (Jens, Ciaran)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15:55		Revision of agreements, action points and overview of planned future 		activities (Joao)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16:10 	Conclusion (Pieter)</a:t>
            </a:r>
          </a:p>
          <a:p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16:15		Adjourn</a:t>
            </a:r>
          </a:p>
          <a:p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439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Swarm accelerometer data</a:t>
            </a:r>
            <a:endParaRPr lang="en-GB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55132" y="984392"/>
            <a:ext cx="6042446" cy="7988018"/>
          </a:xfrm>
        </p:spPr>
        <p:txBody>
          <a:bodyPr/>
          <a:lstStyle/>
          <a:p>
            <a:pPr marL="0" indent="0">
              <a:buNone/>
            </a:pPr>
            <a:r>
              <a:rPr lang="en-GB" noProof="0" smtClean="0"/>
              <a:t>Physical </a:t>
            </a:r>
            <a:r>
              <a:rPr lang="en-GB" b="1" u="sng" noProof="0" dirty="0" err="1" smtClean="0"/>
              <a:t>nongravitational</a:t>
            </a:r>
            <a:r>
              <a:rPr lang="en-GB" b="1" u="sng" noProof="0" dirty="0" smtClean="0"/>
              <a:t> (NG) signal</a:t>
            </a:r>
            <a:r>
              <a:rPr lang="en-GB" noProof="0" dirty="0" smtClean="0"/>
              <a:t> </a:t>
            </a:r>
          </a:p>
          <a:p>
            <a:r>
              <a:rPr lang="en-GB" noProof="0" dirty="0" smtClean="0"/>
              <a:t>sum of atmospheric drag + radiation</a:t>
            </a:r>
          </a:p>
          <a:p>
            <a:r>
              <a:rPr lang="en-GB" noProof="0" smtClean="0"/>
              <a:t>variation due to altitude, local time etc.</a:t>
            </a:r>
          </a:p>
          <a:p>
            <a:r>
              <a:rPr lang="en-GB" noProof="0" smtClean="0"/>
              <a:t>characteristic </a:t>
            </a:r>
            <a:r>
              <a:rPr lang="en-GB" noProof="0" dirty="0" smtClean="0"/>
              <a:t>steps at crossing the Earth shadow boundary (terminator)</a:t>
            </a:r>
          </a:p>
          <a:p>
            <a:pPr marL="0" indent="0">
              <a:buNone/>
            </a:pPr>
            <a:endParaRPr lang="en-GB" noProof="0" dirty="0" smtClean="0"/>
          </a:p>
          <a:p>
            <a:pPr marL="0" indent="0">
              <a:buNone/>
            </a:pPr>
            <a:r>
              <a:rPr lang="en-GB" b="1" noProof="0" smtClean="0">
                <a:solidFill>
                  <a:srgbClr val="0000FF"/>
                </a:solidFill>
              </a:rPr>
              <a:t>Accelerometer (ACC) </a:t>
            </a:r>
            <a:r>
              <a:rPr lang="en-GB" b="1" noProof="0" dirty="0" smtClean="0">
                <a:solidFill>
                  <a:srgbClr val="0000FF"/>
                </a:solidFill>
              </a:rPr>
              <a:t>data of Swarm C</a:t>
            </a:r>
          </a:p>
          <a:p>
            <a:r>
              <a:rPr lang="en-GB" noProof="0" dirty="0" smtClean="0"/>
              <a:t>waveform of NG signal can be recognized,</a:t>
            </a:r>
            <a:br>
              <a:rPr lang="en-GB" noProof="0" dirty="0" smtClean="0"/>
            </a:br>
            <a:r>
              <a:rPr lang="en-GB" noProof="0" dirty="0" smtClean="0"/>
              <a:t>especially terminator crossings (in yellow)</a:t>
            </a:r>
          </a:p>
          <a:p>
            <a:endParaRPr lang="en-GB" noProof="0" dirty="0" smtClean="0"/>
          </a:p>
          <a:p>
            <a:pPr marL="0" indent="0">
              <a:buNone/>
            </a:pPr>
            <a:r>
              <a:rPr lang="en-GB" b="1" noProof="0" smtClean="0">
                <a:solidFill>
                  <a:srgbClr val="0000FF"/>
                </a:solidFill>
              </a:rPr>
              <a:t>Accelerometer </a:t>
            </a:r>
            <a:r>
              <a:rPr lang="en-GB" b="1" noProof="0" dirty="0" smtClean="0">
                <a:solidFill>
                  <a:srgbClr val="0000FF"/>
                </a:solidFill>
              </a:rPr>
              <a:t>data of Swarm A/B</a:t>
            </a:r>
          </a:p>
          <a:p>
            <a:r>
              <a:rPr lang="en-GB" noProof="0" smtClean="0"/>
              <a:t>temperature variation dominates</a:t>
            </a:r>
          </a:p>
          <a:p>
            <a:pPr marL="0" indent="0">
              <a:buNone/>
            </a:pPr>
            <a:r>
              <a:rPr lang="en-GB" noProof="0" smtClean="0"/>
              <a:t/>
            </a:r>
            <a:br>
              <a:rPr lang="en-GB" noProof="0" smtClean="0"/>
            </a:br>
            <a:endParaRPr lang="en-GB" noProof="0" dirty="0" smtClean="0"/>
          </a:p>
          <a:p>
            <a:endParaRPr lang="en-GB" noProof="0" smtClean="0"/>
          </a:p>
          <a:p>
            <a:endParaRPr lang="en-GB" noProof="0" smtClean="0"/>
          </a:p>
          <a:p>
            <a:endParaRPr lang="en-GB" noProof="0" dirty="0" smtClean="0"/>
          </a:p>
          <a:p>
            <a:endParaRPr lang="en-GB" noProof="0" dirty="0"/>
          </a:p>
        </p:txBody>
      </p:sp>
      <p:pic>
        <p:nvPicPr>
          <p:cNvPr id="1029" name="Picture 5" descr="acc_ng_graf_02b_01_Swarm_C_2013_122_00_190_508_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6" y="1137595"/>
            <a:ext cx="6494918" cy="35343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c_data_Swarm_02a_2013-12-02_C_14_20_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4" y="2111693"/>
            <a:ext cx="6494918" cy="3534382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c_data_Swarm_02a_2013-12-02_A_14_20_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6" y="3928525"/>
            <a:ext cx="6494915" cy="35552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acc_data_Swarm_02a_2013-12-02_B_14_20_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4" y="5746107"/>
            <a:ext cx="6494918" cy="3534382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7628925" y="1459742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8140982" y="1490628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7628925" y="2381444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8140982" y="2412331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7628925" y="5177438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8140982" y="4255736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7628925" y="7129851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auto">
          <a:xfrm>
            <a:off x="8140982" y="6099140"/>
            <a:ext cx="307234" cy="313830"/>
          </a:xfrm>
          <a:prstGeom prst="roundRect">
            <a:avLst>
              <a:gd name="adj" fmla="val 12255"/>
            </a:avLst>
          </a:prstGeom>
          <a:solidFill>
            <a:srgbClr val="FFFF00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ctr" anchorCtr="0" compatLnSpc="1">
            <a:prstTxWarp prst="textNoShape">
              <a:avLst/>
            </a:prstTxWarp>
          </a:bodyPr>
          <a:lstStyle/>
          <a:p>
            <a:endParaRPr lang="cs-CZ" sz="6115"/>
          </a:p>
        </p:txBody>
      </p:sp>
    </p:spTree>
    <p:extLst>
      <p:ext uri="{BB962C8B-B14F-4D97-AF65-F5344CB8AC3E}">
        <p14:creationId xmlns:p14="http://schemas.microsoft.com/office/powerpoint/2010/main" val="72973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 smtClean="0"/>
              <a:t/>
            </a:r>
            <a:br>
              <a:rPr lang="en-US" altLang="cs-CZ" smtClean="0"/>
            </a:br>
            <a:r>
              <a:rPr lang="en-US" altLang="cs-CZ" smtClean="0"/>
              <a:t>WP220: Trade-off between Swarm accelerometer data </a:t>
            </a:r>
            <a:br>
              <a:rPr lang="en-US" altLang="cs-CZ" smtClean="0"/>
            </a:br>
            <a:r>
              <a:rPr lang="en-US" altLang="cs-CZ" smtClean="0"/>
              <a:t>and non-gravitational models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29" y="984392"/>
            <a:ext cx="12289084" cy="7988018"/>
          </a:xfrm>
        </p:spPr>
        <p:txBody>
          <a:bodyPr/>
          <a:lstStyle/>
          <a:p>
            <a:pPr eaLnBrk="1" hangingPunct="1"/>
            <a:endParaRPr lang="en-US" altLang="cs-CZ" smtClean="0"/>
          </a:p>
          <a:p>
            <a:pPr marL="0" indent="0" eaLnBrk="1" hangingPunct="1">
              <a:buNone/>
            </a:pPr>
            <a:r>
              <a:rPr lang="en-US" altLang="cs-CZ"/>
              <a:t>Expected output: </a:t>
            </a:r>
          </a:p>
          <a:p>
            <a:pPr eaLnBrk="1" hangingPunct="1"/>
            <a:r>
              <a:rPr lang="en-US" altLang="cs-CZ"/>
              <a:t>Recommendation on inclusion of measured or modelled non-gravitational accelerations </a:t>
            </a:r>
            <a:br>
              <a:rPr lang="en-US" altLang="cs-CZ"/>
            </a:br>
            <a:r>
              <a:rPr lang="en-US" altLang="cs-CZ"/>
              <a:t>in the production of the Swarm monthly gravity fields</a:t>
            </a:r>
          </a:p>
          <a:p>
            <a:pPr marL="0" lvl="0" indent="0">
              <a:buNone/>
            </a:pPr>
            <a:endParaRPr lang="en-US" smtClean="0"/>
          </a:p>
          <a:p>
            <a:pPr marL="0" lvl="0" indent="0">
              <a:buNone/>
            </a:pPr>
            <a:r>
              <a:rPr lang="en-US" smtClean="0"/>
              <a:t>A</a:t>
            </a:r>
            <a:r>
              <a:rPr lang="en-GB" smtClean="0"/>
              <a:t>ctivities </a:t>
            </a:r>
            <a:r>
              <a:rPr lang="en-GB"/>
              <a:t>of </a:t>
            </a:r>
            <a:r>
              <a:rPr lang="en-GB" smtClean="0"/>
              <a:t>WP220:</a:t>
            </a:r>
            <a:endParaRPr lang="cs-CZ"/>
          </a:p>
          <a:p>
            <a:pPr lvl="0"/>
            <a:r>
              <a:rPr lang="en-GB" smtClean="0"/>
              <a:t>selecting a small number of test months</a:t>
            </a:r>
          </a:p>
          <a:p>
            <a:r>
              <a:rPr lang="en-GB" smtClean="0"/>
              <a:t>computing three </a:t>
            </a:r>
            <a:r>
              <a:rPr lang="en-GB"/>
              <a:t>types of gravity field </a:t>
            </a:r>
            <a:r>
              <a:rPr lang="en-GB" smtClean="0"/>
              <a:t>models, each considering:</a:t>
            </a:r>
          </a:p>
          <a:p>
            <a:pPr lvl="1"/>
            <a:r>
              <a:rPr lang="en-GB" smtClean="0"/>
              <a:t>non-gravitational model of ASU (WP221),</a:t>
            </a:r>
            <a:endParaRPr lang="cs-CZ" smtClean="0"/>
          </a:p>
          <a:p>
            <a:pPr lvl="1"/>
            <a:r>
              <a:rPr lang="en-GB" smtClean="0"/>
              <a:t>non-gravitational model of TU Delft (WP222) </a:t>
            </a:r>
          </a:p>
          <a:p>
            <a:pPr lvl="1"/>
            <a:r>
              <a:rPr lang="en-GB" smtClean="0"/>
              <a:t>accelerometer measurements from Swarm-C (WP223)</a:t>
            </a:r>
          </a:p>
          <a:p>
            <a:pPr lvl="0"/>
            <a:r>
              <a:rPr lang="en-GB" smtClean="0"/>
              <a:t>analysing </a:t>
            </a:r>
            <a:r>
              <a:rPr lang="en-GB"/>
              <a:t>and interpreting the residual relative to </a:t>
            </a:r>
            <a:r>
              <a:rPr lang="en-GB" smtClean="0"/>
              <a:t>GRACE</a:t>
            </a:r>
            <a:endParaRPr lang="cs-CZ"/>
          </a:p>
          <a:p>
            <a:endParaRPr lang="en-GB" smtClean="0"/>
          </a:p>
          <a:p>
            <a:pPr marL="0" indent="0" eaLnBrk="1" hangingPunct="1">
              <a:buNone/>
            </a:pPr>
            <a:r>
              <a:rPr lang="en-US" altLang="cs-CZ" smtClean="0"/>
              <a:t> </a:t>
            </a:r>
          </a:p>
          <a:p>
            <a:pPr lvl="0"/>
            <a:endParaRPr lang="cs-CZ"/>
          </a:p>
          <a:p>
            <a:pPr eaLnBrk="1" hangingPunct="1"/>
            <a:endParaRPr lang="en-US" altLang="cs-CZ" smtClean="0"/>
          </a:p>
          <a:p>
            <a:pPr eaLnBrk="1" hangingPunct="1"/>
            <a:endParaRPr lang="en-US" altLang="cs-CZ" smtClean="0"/>
          </a:p>
          <a:p>
            <a:pPr eaLnBrk="1" hangingPunct="1"/>
            <a:endParaRPr lang="en-US" altLang="cs-CZ" smtClean="0"/>
          </a:p>
        </p:txBody>
      </p:sp>
    </p:spTree>
    <p:extLst>
      <p:ext uri="{BB962C8B-B14F-4D97-AF65-F5344CB8AC3E}">
        <p14:creationId xmlns:p14="http://schemas.microsoft.com/office/powerpoint/2010/main" val="322467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WP223: Measured non-gravitational accelerations</a:t>
            </a:r>
            <a:endParaRPr lang="cs-CZ" altLang="cs-CZ" smtClean="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31" y="984392"/>
            <a:ext cx="7686990" cy="7988018"/>
          </a:xfrm>
        </p:spPr>
        <p:txBody>
          <a:bodyPr/>
          <a:lstStyle/>
          <a:p>
            <a:pPr marL="0" indent="0">
              <a:buNone/>
            </a:pPr>
            <a:r>
              <a:rPr lang="en-GB" smtClean="0"/>
              <a:t>For Swarm-C accelerometer data</a:t>
            </a:r>
          </a:p>
          <a:p>
            <a:r>
              <a:rPr lang="en-GB" u="sng" smtClean="0"/>
              <a:t>investigate </a:t>
            </a:r>
            <a:r>
              <a:rPr lang="en-GB" smtClean="0"/>
              <a:t>the quality of </a:t>
            </a:r>
            <a:r>
              <a:rPr lang="en-GB" u="sng" smtClean="0"/>
              <a:t>cross-track and radial </a:t>
            </a:r>
            <a:r>
              <a:rPr lang="en-GB" smtClean="0"/>
              <a:t>components for the their further use within this project </a:t>
            </a:r>
          </a:p>
          <a:p>
            <a:r>
              <a:rPr lang="en-GB" u="sng" smtClean="0"/>
              <a:t>only along-track</a:t>
            </a:r>
            <a:r>
              <a:rPr lang="en-GB" smtClean="0"/>
              <a:t> component is </a:t>
            </a:r>
            <a:r>
              <a:rPr lang="en-GB" u="sng" smtClean="0"/>
              <a:t>expected to be provided</a:t>
            </a:r>
            <a:r>
              <a:rPr lang="en-GB" smtClean="0"/>
              <a:t> as the measured non-gravitational accelerations</a:t>
            </a:r>
          </a:p>
          <a:p>
            <a:endParaRPr lang="en-GB" smtClean="0"/>
          </a:p>
          <a:p>
            <a:pPr marL="0" indent="0">
              <a:buNone/>
            </a:pPr>
            <a:r>
              <a:rPr lang="en-GB" smtClean="0"/>
              <a:t>Figure up:</a:t>
            </a:r>
          </a:p>
          <a:p>
            <a:r>
              <a:rPr lang="en-GB" smtClean="0"/>
              <a:t>Besides temperature dependence, ACC data affected by </a:t>
            </a:r>
            <a:r>
              <a:rPr lang="en-GB" u="sng" smtClean="0"/>
              <a:t>frequent</a:t>
            </a:r>
            <a:r>
              <a:rPr lang="en-GB" smtClean="0"/>
              <a:t> hardware-related </a:t>
            </a:r>
            <a:r>
              <a:rPr lang="en-GB" u="sng" smtClean="0"/>
              <a:t>anomalies</a:t>
            </a:r>
            <a:r>
              <a:rPr lang="en-GB" smtClean="0"/>
              <a:t> (jumps, spikes etc)</a:t>
            </a:r>
          </a:p>
          <a:p>
            <a:pPr marL="0" indent="0">
              <a:buNone/>
            </a:pPr>
            <a:r>
              <a:rPr lang="en-GB" smtClean="0"/>
              <a:t>Figure bottom:</a:t>
            </a:r>
          </a:p>
          <a:p>
            <a:r>
              <a:rPr lang="en-GB" smtClean="0"/>
              <a:t>ESA developed step-corrective procedure</a:t>
            </a:r>
          </a:p>
          <a:p>
            <a:r>
              <a:rPr lang="en-GB" smtClean="0"/>
              <a:t>so far applied to along-track Swarm C acc data</a:t>
            </a:r>
            <a:endParaRPr lang="en-GB"/>
          </a:p>
          <a:p>
            <a:endParaRPr lang="en-GB" smtClean="0"/>
          </a:p>
          <a:p>
            <a:pPr marL="0" indent="0">
              <a:buNone/>
            </a:pPr>
            <a:r>
              <a:rPr lang="en-GB" b="1" smtClean="0"/>
              <a:t>Conclusions</a:t>
            </a:r>
          </a:p>
          <a:p>
            <a:r>
              <a:rPr lang="en-GB" u="sng" smtClean="0">
                <a:solidFill>
                  <a:srgbClr val="0000FF"/>
                </a:solidFill>
              </a:rPr>
              <a:t>step-corrected</a:t>
            </a:r>
            <a:r>
              <a:rPr lang="en-GB" smtClean="0">
                <a:solidFill>
                  <a:srgbClr val="0000FF"/>
                </a:solidFill>
              </a:rPr>
              <a:t> </a:t>
            </a:r>
            <a:r>
              <a:rPr lang="en-GB" u="sng" smtClean="0"/>
              <a:t>along-track</a:t>
            </a:r>
            <a:r>
              <a:rPr lang="en-GB" smtClean="0"/>
              <a:t> ACC data of Swarm C </a:t>
            </a:r>
            <a:r>
              <a:rPr lang="en-GB" u="sng" smtClean="0">
                <a:solidFill>
                  <a:srgbClr val="0000FF"/>
                </a:solidFill>
              </a:rPr>
              <a:t>usable</a:t>
            </a:r>
          </a:p>
          <a:p>
            <a:r>
              <a:rPr lang="en-US" u="sng" smtClean="0"/>
              <a:t>cross-track/radial</a:t>
            </a:r>
            <a:r>
              <a:rPr lang="en-US" smtClean="0"/>
              <a:t> ACC components </a:t>
            </a:r>
            <a:r>
              <a:rPr lang="en-US" u="sng" smtClean="0"/>
              <a:t>not usable</a:t>
            </a:r>
          </a:p>
          <a:p>
            <a:pPr lvl="1"/>
            <a:r>
              <a:rPr lang="en-US" smtClean="0"/>
              <a:t>affected by signal anomalies</a:t>
            </a:r>
          </a:p>
          <a:p>
            <a:pPr lvl="1"/>
            <a:r>
              <a:rPr lang="en-US" smtClean="0"/>
              <a:t>cannot be calibrated, too low SNR</a:t>
            </a:r>
          </a:p>
          <a:p>
            <a:pPr marL="510250" lvl="1" indent="0">
              <a:buNone/>
            </a:pPr>
            <a:r>
              <a:rPr lang="en-US" smtClean="0"/>
              <a:t>  </a:t>
            </a:r>
            <a:endParaRPr lang="en-GB" smtClean="0"/>
          </a:p>
          <a:p>
            <a:endParaRPr lang="cs-CZ"/>
          </a:p>
        </p:txBody>
      </p:sp>
      <p:pic>
        <p:nvPicPr>
          <p:cNvPr id="9" name="Obrázek 8" descr="C:\ales\matlab\grav_field_estimation\fig\60 GPS kalibrace ACC Swarm\19 L1A CT RAD\03 CT RAD gps kal neuspech\07 zprava wp223\gpest_acc_L1A_stc_SC14dt30_g4fa_2015_012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2" y="5787841"/>
            <a:ext cx="4860000" cy="324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Obrázek 9" descr="C:\ales\matlab\grav_field_estimation\fig\60 GPS kalibrace ACC Swarm\19 L1A CT RAD\01 Jan 2015 vybiti tm\zpracuj_10g_Sw_acc_kalibrace_01_SC_2015.0129_2879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21" y="1348408"/>
            <a:ext cx="4860000" cy="3271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01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 smtClean="0"/>
              <a:t>WP220: S</a:t>
            </a:r>
            <a:r>
              <a:rPr lang="en-GB" smtClean="0"/>
              <a:t>electing a small number of test months</a:t>
            </a:r>
            <a:endParaRPr lang="en-US" altLang="cs-CZ" smtClean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29" y="984392"/>
            <a:ext cx="12289084" cy="7988018"/>
          </a:xfrm>
        </p:spPr>
        <p:txBody>
          <a:bodyPr/>
          <a:lstStyle/>
          <a:p>
            <a:pPr lvl="0"/>
            <a:r>
              <a:rPr lang="en-GB" smtClean="0"/>
              <a:t>availability </a:t>
            </a:r>
            <a:r>
              <a:rPr lang="en-GB"/>
              <a:t>of </a:t>
            </a:r>
            <a:r>
              <a:rPr lang="en-GB" smtClean="0"/>
              <a:t>step-corrected along-track Swarm </a:t>
            </a:r>
            <a:r>
              <a:rPr lang="en-GB"/>
              <a:t>C accelerometer </a:t>
            </a:r>
            <a:r>
              <a:rPr lang="en-GB" smtClean="0"/>
              <a:t>data</a:t>
            </a:r>
          </a:p>
          <a:p>
            <a:pPr lvl="0"/>
            <a:r>
              <a:rPr lang="en-GB" smtClean="0"/>
              <a:t>availability </a:t>
            </a:r>
            <a:r>
              <a:rPr lang="en-GB"/>
              <a:t>of the GRACE gravity field monthly solutions as a reference</a:t>
            </a:r>
            <a:endParaRPr lang="cs-CZ"/>
          </a:p>
          <a:p>
            <a:pPr lvl="0"/>
            <a:r>
              <a:rPr lang="en-GB" smtClean="0"/>
              <a:t>varying accelerometer </a:t>
            </a:r>
            <a:r>
              <a:rPr lang="en-GB"/>
              <a:t>signal magnitude and variability</a:t>
            </a:r>
            <a:endParaRPr lang="cs-CZ"/>
          </a:p>
          <a:p>
            <a:r>
              <a:rPr lang="en-GB"/>
              <a:t>varying ionospheric activity</a:t>
            </a:r>
            <a:endParaRPr lang="cs-CZ"/>
          </a:p>
          <a:p>
            <a:pPr lvl="0"/>
            <a:r>
              <a:rPr lang="en-GB" smtClean="0"/>
              <a:t>varying geomagnetic activity</a:t>
            </a:r>
          </a:p>
          <a:p>
            <a:pPr lvl="0"/>
            <a:endParaRPr lang="en-GB"/>
          </a:p>
          <a:p>
            <a:pPr marL="0" lvl="0" indent="0">
              <a:buNone/>
            </a:pPr>
            <a:r>
              <a:rPr lang="en-GB" b="1" smtClean="0"/>
              <a:t>Step-corrected along-track Swarm C accelerometer data</a:t>
            </a:r>
          </a:p>
          <a:p>
            <a:r>
              <a:rPr lang="en-US" altLang="cs-CZ" smtClean="0"/>
              <a:t>large number of abrupt signal changes (steps, jumps etc.) makes it difficult </a:t>
            </a:r>
            <a:br>
              <a:rPr lang="en-US" altLang="cs-CZ" smtClean="0"/>
            </a:br>
            <a:r>
              <a:rPr lang="en-US" altLang="cs-CZ" smtClean="0"/>
              <a:t>to use the Swarm ACC data for science</a:t>
            </a:r>
          </a:p>
          <a:p>
            <a:pPr lvl="0"/>
            <a:r>
              <a:rPr lang="en-US" smtClean="0"/>
              <a:t>dedicated </a:t>
            </a:r>
            <a:r>
              <a:rPr lang="en-US" u="sng" smtClean="0"/>
              <a:t>software tool developed by ESA</a:t>
            </a:r>
            <a:r>
              <a:rPr lang="en-US" smtClean="0"/>
              <a:t> to correct such anomalies </a:t>
            </a:r>
            <a:r>
              <a:rPr lang="en-US" altLang="cs-CZ" smtClean="0"/>
              <a:t>(Siemes et al., 2016)</a:t>
            </a:r>
            <a:endParaRPr lang="en-US" smtClean="0"/>
          </a:p>
          <a:p>
            <a:pPr lvl="0"/>
            <a:r>
              <a:rPr lang="en-US" smtClean="0"/>
              <a:t>semi-automatic step correction, manual intervention of an </a:t>
            </a:r>
            <a:r>
              <a:rPr lang="en-US" u="sng" smtClean="0"/>
              <a:t>operator is necessary</a:t>
            </a:r>
          </a:p>
          <a:p>
            <a:pPr eaLnBrk="1" hangingPunct="1"/>
            <a:r>
              <a:rPr lang="en-US" altLang="cs-CZ" smtClean="0"/>
              <a:t>available only for selected periods of time</a:t>
            </a:r>
            <a:endParaRPr lang="en-US" altLang="cs-CZ"/>
          </a:p>
          <a:p>
            <a:pPr eaLnBrk="1" hangingPunct="1"/>
            <a:r>
              <a:rPr lang="en-US" altLang="cs-CZ" smtClean="0"/>
              <a:t>currently: Swarm C, along track, </a:t>
            </a:r>
            <a:r>
              <a:rPr lang="en-US" altLang="cs-CZ" u="sng" smtClean="0"/>
              <a:t>19 Jul 2014 to 27 Apr 2016</a:t>
            </a:r>
            <a:r>
              <a:rPr lang="en-US" altLang="cs-CZ" smtClean="0"/>
              <a:t> (ACCxCAL_2 v. 0201) </a:t>
            </a:r>
          </a:p>
          <a:p>
            <a:pPr marL="0" indent="0" eaLnBrk="1" hangingPunct="1">
              <a:buNone/>
            </a:pPr>
            <a:endParaRPr lang="en-US" altLang="cs-CZ"/>
          </a:p>
          <a:p>
            <a:pPr marL="0" indent="0" eaLnBrk="1" hangingPunct="1">
              <a:buNone/>
            </a:pPr>
            <a:r>
              <a:rPr lang="en-US" altLang="cs-CZ" b="1" smtClean="0"/>
              <a:t>Selected six test months:</a:t>
            </a:r>
          </a:p>
          <a:p>
            <a:pPr eaLnBrk="1" hangingPunct="1"/>
            <a:r>
              <a:rPr lang="en-GB" smtClean="0"/>
              <a:t>January–March </a:t>
            </a:r>
            <a:r>
              <a:rPr lang="en-GB"/>
              <a:t>2015 </a:t>
            </a:r>
            <a:endParaRPr lang="en-GB" smtClean="0"/>
          </a:p>
          <a:p>
            <a:pPr eaLnBrk="1" hangingPunct="1"/>
            <a:r>
              <a:rPr lang="en-GB" smtClean="0"/>
              <a:t>January–March 2016</a:t>
            </a:r>
          </a:p>
          <a:p>
            <a:pPr marL="0" indent="0" eaLnBrk="1" hangingPunct="1">
              <a:buNone/>
            </a:pPr>
            <a:r>
              <a:rPr lang="en-GB" altLang="cs-CZ"/>
              <a:t> </a:t>
            </a:r>
            <a:endParaRPr lang="en-US" altLang="cs-CZ" smtClean="0"/>
          </a:p>
        </p:txBody>
      </p:sp>
    </p:spTree>
    <p:extLst>
      <p:ext uri="{BB962C8B-B14F-4D97-AF65-F5344CB8AC3E}">
        <p14:creationId xmlns:p14="http://schemas.microsoft.com/office/powerpoint/2010/main" val="239228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Gravity field solutions for Swarm-C in January 2015</a:t>
            </a:r>
            <a:endParaRPr lang="cs-CZ" altLang="cs-CZ" smtClean="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31" y="984392"/>
            <a:ext cx="6167636" cy="7988018"/>
          </a:xfrm>
        </p:spPr>
        <p:txBody>
          <a:bodyPr/>
          <a:lstStyle/>
          <a:p>
            <a:pPr eaLnBrk="1" hangingPunct="1"/>
            <a:r>
              <a:rPr lang="en-GB" smtClean="0"/>
              <a:t>Three </a:t>
            </a:r>
            <a:r>
              <a:rPr lang="en-GB"/>
              <a:t>gravity field solutions for Swarm-C </a:t>
            </a:r>
            <a:r>
              <a:rPr lang="en-GB" smtClean="0"/>
              <a:t/>
            </a:r>
            <a:br>
              <a:rPr lang="en-GB" smtClean="0"/>
            </a:br>
            <a:endParaRPr lang="en-GB" smtClean="0"/>
          </a:p>
          <a:p>
            <a:pPr marL="0" indent="0" eaLnBrk="1" hangingPunct="1">
              <a:buNone/>
            </a:pPr>
            <a:r>
              <a:rPr lang="en-GB"/>
              <a:t>A</a:t>
            </a:r>
            <a:r>
              <a:rPr lang="en-GB" smtClean="0"/>
              <a:t>long-track non-gravitational component:</a:t>
            </a:r>
          </a:p>
          <a:p>
            <a:pPr eaLnBrk="1" hangingPunct="1"/>
            <a:r>
              <a:rPr lang="en-GB" smtClean="0"/>
              <a:t>TU </a:t>
            </a:r>
            <a:r>
              <a:rPr lang="en-GB"/>
              <a:t>Delft non-gravitational model </a:t>
            </a:r>
            <a:endParaRPr lang="en-GB" smtClean="0"/>
          </a:p>
          <a:p>
            <a:pPr eaLnBrk="1" hangingPunct="1"/>
            <a:r>
              <a:rPr lang="en-GB" smtClean="0"/>
              <a:t>ASU non-gravitational model</a:t>
            </a:r>
          </a:p>
          <a:p>
            <a:pPr eaLnBrk="1" hangingPunct="1"/>
            <a:r>
              <a:rPr lang="en-GB" smtClean="0"/>
              <a:t>calibrated ACC </a:t>
            </a:r>
            <a:r>
              <a:rPr lang="en-GB"/>
              <a:t>data </a:t>
            </a:r>
            <a:endParaRPr lang="en-GB" smtClean="0"/>
          </a:p>
          <a:p>
            <a:pPr eaLnBrk="1" hangingPunct="1"/>
            <a:endParaRPr lang="en-GB" smtClean="0"/>
          </a:p>
          <a:p>
            <a:pPr eaLnBrk="1" hangingPunct="1"/>
            <a:r>
              <a:rPr lang="en-GB"/>
              <a:t>Using the ACC data improved the lowest degrees </a:t>
            </a:r>
            <a:r>
              <a:rPr lang="en-GB" smtClean="0"/>
              <a:t>of </a:t>
            </a:r>
            <a:r>
              <a:rPr lang="en-GB"/>
              <a:t>the monthly gravity solution</a:t>
            </a:r>
          </a:p>
          <a:p>
            <a:pPr marL="0" indent="0" eaLnBrk="1" hangingPunct="1">
              <a:buNone/>
            </a:pPr>
            <a:r>
              <a:rPr lang="en-GB" smtClean="0"/>
              <a:t> </a:t>
            </a:r>
          </a:p>
          <a:p>
            <a:pPr eaLnBrk="1" hangingPunct="1"/>
            <a:endParaRPr lang="en-US" altLang="cs-CZ" smtClean="0"/>
          </a:p>
        </p:txBody>
      </p:sp>
      <p:pic>
        <p:nvPicPr>
          <p:cNvPr id="6" name="Obrázek 5" descr="C:\ales\2018_0111_wp_data_ACC_NG\fig\02\srovnej_deg_amp_01l_da_2015_1_a_Swarm C - NG TUD_Swarm C - ACC_GOCO05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67" y="1004308"/>
            <a:ext cx="6120000" cy="4082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70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Gravity field solutions for Swarm in January 2015</a:t>
            </a:r>
            <a:endParaRPr lang="cs-CZ" altLang="cs-CZ" smtClean="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131" y="984392"/>
            <a:ext cx="8689082" cy="7988018"/>
          </a:xfrm>
        </p:spPr>
        <p:txBody>
          <a:bodyPr/>
          <a:lstStyle/>
          <a:p>
            <a:r>
              <a:rPr lang="en-GB"/>
              <a:t>c</a:t>
            </a:r>
            <a:r>
              <a:rPr lang="en-GB" smtClean="0"/>
              <a:t>ombined gravity field solutions Swarm A+B+C</a:t>
            </a:r>
          </a:p>
          <a:p>
            <a:r>
              <a:rPr lang="en-GB" smtClean="0"/>
              <a:t>separate </a:t>
            </a:r>
            <a:r>
              <a:rPr lang="en-GB"/>
              <a:t>solutions for Swarm A/B/C </a:t>
            </a:r>
            <a:r>
              <a:rPr lang="en-GB" smtClean="0"/>
              <a:t>&amp; their combination (black) </a:t>
            </a:r>
          </a:p>
          <a:p>
            <a:pPr marL="0" indent="0" eaLnBrk="1" hangingPunct="1">
              <a:buNone/>
            </a:pPr>
            <a:endParaRPr lang="en-GB" smtClean="0"/>
          </a:p>
          <a:p>
            <a:pPr marL="0" indent="0" eaLnBrk="1" hangingPunct="1">
              <a:buNone/>
            </a:pPr>
            <a:r>
              <a:rPr lang="en-GB" smtClean="0"/>
              <a:t>Along-track non-gravitational component of Swarm C:</a:t>
            </a:r>
          </a:p>
          <a:p>
            <a:pPr eaLnBrk="1" hangingPunct="1"/>
            <a:r>
              <a:rPr lang="en-GB" smtClean="0"/>
              <a:t>ASU non-gravitational model (NG ASU)</a:t>
            </a:r>
          </a:p>
          <a:p>
            <a:pPr eaLnBrk="1" hangingPunct="1"/>
            <a:r>
              <a:rPr lang="en-GB" smtClean="0"/>
              <a:t>in lowest degrees, Swarm A/B/C solutions comparable </a:t>
            </a:r>
          </a:p>
          <a:p>
            <a:pPr eaLnBrk="1" hangingPunct="1"/>
            <a:endParaRPr lang="en-GB" smtClean="0"/>
          </a:p>
          <a:p>
            <a:pPr eaLnBrk="1" hangingPunct="1"/>
            <a:endParaRPr lang="en-GB"/>
          </a:p>
          <a:p>
            <a:pPr marL="0" indent="0" eaLnBrk="1" hangingPunct="1">
              <a:buNone/>
            </a:pPr>
            <a:r>
              <a:rPr lang="en-GB" smtClean="0"/>
              <a:t>Along-track non-gravitational component of Swarm C:</a:t>
            </a:r>
          </a:p>
          <a:p>
            <a:pPr eaLnBrk="1" hangingPunct="1"/>
            <a:r>
              <a:rPr lang="en-GB" smtClean="0"/>
              <a:t>TU Delft non-gravitational model  (NG TUD)</a:t>
            </a:r>
          </a:p>
          <a:p>
            <a:pPr eaLnBrk="1" hangingPunct="1"/>
            <a:r>
              <a:rPr lang="en-GB" smtClean="0"/>
              <a:t>in lowest degrees, Swarm A/B/C solutions comparable </a:t>
            </a:r>
          </a:p>
          <a:p>
            <a:pPr eaLnBrk="1" hangingPunct="1"/>
            <a:endParaRPr lang="en-GB" smtClean="0"/>
          </a:p>
          <a:p>
            <a:pPr eaLnBrk="1" hangingPunct="1"/>
            <a:endParaRPr lang="en-GB"/>
          </a:p>
          <a:p>
            <a:pPr eaLnBrk="1" hangingPunct="1"/>
            <a:endParaRPr lang="en-GB" smtClean="0"/>
          </a:p>
          <a:p>
            <a:pPr marL="0" indent="0" eaLnBrk="1" hangingPunct="1">
              <a:buNone/>
            </a:pPr>
            <a:r>
              <a:rPr lang="en-GB" smtClean="0"/>
              <a:t>Along-track non-gravitational component of Swarm C:</a:t>
            </a:r>
          </a:p>
          <a:p>
            <a:pPr eaLnBrk="1" hangingPunct="1"/>
            <a:r>
              <a:rPr lang="en-GB" smtClean="0"/>
              <a:t>calibrated accelerometer data (ACC)</a:t>
            </a:r>
          </a:p>
          <a:p>
            <a:r>
              <a:rPr lang="en-GB" smtClean="0"/>
              <a:t>in lowest degrees, Swarm‑C </a:t>
            </a:r>
            <a:r>
              <a:rPr lang="en-GB"/>
              <a:t>field </a:t>
            </a:r>
            <a:r>
              <a:rPr lang="en-GB" smtClean="0"/>
              <a:t>is better </a:t>
            </a:r>
          </a:p>
          <a:p>
            <a:r>
              <a:rPr lang="en-GB" smtClean="0"/>
              <a:t>increased weight Swarm‑C field in </a:t>
            </a:r>
            <a:r>
              <a:rPr lang="en-GB"/>
              <a:t>the combined </a:t>
            </a:r>
            <a:r>
              <a:rPr lang="en-GB" smtClean="0"/>
              <a:t>solution</a:t>
            </a:r>
            <a:endParaRPr lang="cs-CZ"/>
          </a:p>
          <a:p>
            <a:pPr eaLnBrk="1" hangingPunct="1"/>
            <a:endParaRPr lang="en-US" altLang="cs-CZ" smtClean="0"/>
          </a:p>
          <a:p>
            <a:pPr marL="0" indent="0" eaLnBrk="1" hangingPunct="1">
              <a:buNone/>
            </a:pPr>
            <a:r>
              <a:rPr lang="en-US" altLang="cs-CZ" smtClean="0"/>
              <a:t> </a:t>
            </a:r>
          </a:p>
        </p:txBody>
      </p:sp>
      <p:pic>
        <p:nvPicPr>
          <p:cNvPr id="6" name="Obrázek 5" descr="C:\ales\2018_0111_wp_data_ACC_NG\fig\02\zkomb_multi_01_1_2015_0101_NK03_SW_g3f_StdDev_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213" y="874908"/>
            <a:ext cx="3600000" cy="268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ázek 6" descr="C:\ales\2018_0111_wp_data_ACC_NG\fig\02\zkomb_multi_01_1_2015_0101_NK03_SW_g3f_StdDev_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213" y="3764694"/>
            <a:ext cx="3600000" cy="268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rázek 7" descr="C:\ales\2018_0111_wp_data_ACC_NG\fig\02\zkomb_multi_01_1_2015_0101_NK03_SW_g3f_StdDev_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213" y="6654480"/>
            <a:ext cx="3600000" cy="2687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Reference: GRACE monthly gravity fields</a:t>
            </a:r>
            <a:endParaRPr lang="cs-C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8302600" y="2887501"/>
                <a:ext cx="4392487" cy="19172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smtClean="0"/>
                  <a:t>Difference in geoid height (mm): 1</a:t>
                </a:r>
                <a:r>
                  <a:rPr lang="en-GB" sz="1600"/>
                  <a:t>°×1° </a:t>
                </a:r>
                <a:r>
                  <a:rPr lang="en-GB" sz="1600" smtClean="0"/>
                  <a:t>grid, 500‑km Gauss, more robust RMS analogy, </a:t>
                </a:r>
                <a:br>
                  <a:rPr lang="en-GB" sz="1600" smtClean="0"/>
                </a:br>
                <a14:m>
                  <m:oMath xmlns="" xmlns:m="http://schemas.openxmlformats.org/officeDocument/2006/math">
                    <m:r>
                      <m:rPr>
                        <m:sty m:val="p"/>
                      </m:rPr>
                      <a:rPr lang="en-GB" sz="1600" i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1600" i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600" i="0">
                                <a:latin typeface="Cambria Math" panose="02040503050406030204" pitchFamily="18" charset="0"/>
                              </a:rPr>
                              <m:t>MED</m:t>
                            </m:r>
                          </m:e>
                          <m:sup>
                            <m:r>
                              <a:rPr lang="en-GB" sz="16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i="0">
                            <a:latin typeface="Cambria Math" panose="02040503050406030204" pitchFamily="18" charset="0"/>
                          </a:rPr>
                          <m:t>+(3.</m:t>
                        </m:r>
                        <m:sSup>
                          <m:sSupPr>
                            <m:ctrlPr>
                              <a:rPr lang="cs-CZ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600" i="0">
                                <a:latin typeface="Cambria Math" panose="02040503050406030204" pitchFamily="18" charset="0"/>
                              </a:rPr>
                              <m:t>MAD</m:t>
                            </m:r>
                            <m:r>
                              <a:rPr lang="en-GB" sz="16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16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/>
                  <a:t>, </a:t>
                </a:r>
                <a:r>
                  <a:rPr lang="en-GB" sz="1600" smtClean="0"/>
                  <a:t>MED median</a:t>
                </a:r>
                <a:r>
                  <a:rPr lang="en-GB" sz="1600"/>
                  <a:t>, MAD </a:t>
                </a:r>
                <a:r>
                  <a:rPr lang="en-GB" sz="1600" smtClean="0"/>
                  <a:t>median </a:t>
                </a:r>
                <a:r>
                  <a:rPr lang="en-GB" sz="1600"/>
                  <a:t>absolute deviation, </a:t>
                </a:r>
                <a:r>
                  <a:rPr lang="en-GB" sz="1600" smtClean="0"/>
                  <a:t>latitudes |ϕ</a:t>
                </a:r>
                <a:r>
                  <a:rPr lang="en-GB" sz="1600"/>
                  <a:t>|&lt; 85°. </a:t>
                </a:r>
                <a:endParaRPr lang="cs-CZ" sz="160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2600" y="2887501"/>
                <a:ext cx="4392487" cy="1917290"/>
              </a:xfrm>
              <a:blipFill rotWithShape="0">
                <a:blip r:embed="rId2"/>
                <a:stretch>
                  <a:fillRect l="-832" t="-95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ulka 4"/>
          <p:cNvGraphicFramePr>
            <a:graphicFrameLocks noGrp="1"/>
          </p:cNvGraphicFramePr>
          <p:nvPr/>
        </p:nvGraphicFramePr>
        <p:xfrm>
          <a:off x="2037904" y="916294"/>
          <a:ext cx="4890304" cy="3312368"/>
        </p:xfrm>
        <a:graphic>
          <a:graphicData uri="http://schemas.openxmlformats.org/drawingml/2006/table">
            <a:tbl>
              <a:tblPr firstRow="1" firstCol="1" bandRow="1"/>
              <a:tblGrid>
                <a:gridCol w="995579"/>
                <a:gridCol w="1339869"/>
                <a:gridCol w="1277428"/>
                <a:gridCol w="1277428"/>
              </a:tblGrid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1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KBR (ITSG-Grace2016)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ASU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TUD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16.2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18.8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16.4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16.1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22.3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17.1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6" name="Obrázek 5" descr="C:\ales\matlab\grav_field_estimation\fig\60 GPS kalibrace ACC Swarm\20 NG TUD\06 gh vysledek\02 SABC komb StdDev\01 itsg16\srovnej_deg_amp_01la_z_cax2_komb_multi_01_SW_g3f_2015_0101_StdDev_nmax040_cal1_itsg16_2015_01_n040_gf05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76" y="882792"/>
            <a:ext cx="4104456" cy="2004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ástupný symbol pro obsah 2"/>
          <p:cNvSpPr txBox="1">
            <a:spLocks/>
          </p:cNvSpPr>
          <p:nvPr/>
        </p:nvSpPr>
        <p:spPr bwMode="auto">
          <a:xfrm>
            <a:off x="407530" y="4597152"/>
            <a:ext cx="11935902" cy="4527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8352" indent="-248352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386075" algn="l"/>
              </a:tabLst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1829" indent="-241579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386075" algn="l"/>
              </a:tabLst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1449" indent="-13772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386075" algn="l"/>
              </a:tabLst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9411" indent="-19868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386075" algn="l"/>
              </a:tabLst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651" indent="-32511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86075" algn="l"/>
              </a:tabLst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mtClean="0">
                <a:solidFill>
                  <a:srgbClr val="000000"/>
                </a:solidFill>
                <a:latin typeface="Arial"/>
              </a:rPr>
              <a:t>Difference in geoid height between Swarm GPS-based gravity fields and the reference</a:t>
            </a:r>
          </a:p>
          <a:p>
            <a:r>
              <a:rPr lang="en-GB" smtClean="0">
                <a:solidFill>
                  <a:srgbClr val="000000"/>
                </a:solidFill>
                <a:latin typeface="Arial"/>
              </a:rPr>
              <a:t>indicator as a single number facilitating the comparison</a:t>
            </a:r>
          </a:p>
          <a:p>
            <a:r>
              <a:rPr lang="en-GB" smtClean="0">
                <a:solidFill>
                  <a:srgbClr val="000000"/>
                </a:solidFill>
                <a:latin typeface="Arial"/>
              </a:rPr>
              <a:t>Swarm GPS monthlies vs. standard GRACE KBR monthlies</a:t>
            </a:r>
          </a:p>
          <a:p>
            <a:pPr lvl="1"/>
            <a:r>
              <a:rPr lang="en-GB" smtClean="0">
                <a:solidFill>
                  <a:srgbClr val="000000"/>
                </a:solidFill>
                <a:latin typeface="Arial"/>
              </a:rPr>
              <a:t>reference: ITSG‑Grace2016 (similar results with UT CSR monthlies)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smtClean="0">
              <a:solidFill>
                <a:srgbClr val="000000"/>
              </a:solidFill>
              <a:latin typeface="Arial"/>
            </a:endParaRPr>
          </a:p>
          <a:p>
            <a:r>
              <a:rPr lang="en-GB" u="sng" smtClean="0">
                <a:solidFill>
                  <a:srgbClr val="000000"/>
                </a:solidFill>
                <a:latin typeface="Arial"/>
              </a:rPr>
              <a:t>Jan-Mar 2015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: gravity fields using </a:t>
            </a:r>
            <a:r>
              <a:rPr lang="en-GB" u="sng" smtClean="0">
                <a:solidFill>
                  <a:srgbClr val="000000"/>
                </a:solidFill>
                <a:latin typeface="Arial"/>
              </a:rPr>
              <a:t>ACC data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GB" b="1" smtClean="0">
                <a:solidFill>
                  <a:srgbClr val="00B050"/>
                </a:solidFill>
                <a:latin typeface="Arial"/>
              </a:rPr>
              <a:t>better</a:t>
            </a:r>
            <a:r>
              <a:rPr lang="en-GB" smtClean="0">
                <a:solidFill>
                  <a:srgbClr val="00B050"/>
                </a:solidFill>
                <a:latin typeface="Arial"/>
              </a:rPr>
              <a:t> 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than those using NG models</a:t>
            </a:r>
          </a:p>
          <a:p>
            <a:r>
              <a:rPr lang="en-GB" u="sng">
                <a:solidFill>
                  <a:srgbClr val="000000"/>
                </a:solidFill>
                <a:latin typeface="Arial"/>
              </a:rPr>
              <a:t>Jan-Mar </a:t>
            </a:r>
            <a:r>
              <a:rPr lang="en-GB" u="sng" smtClean="0">
                <a:solidFill>
                  <a:srgbClr val="000000"/>
                </a:solidFill>
                <a:latin typeface="Arial"/>
              </a:rPr>
              <a:t>2016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: </a:t>
            </a:r>
            <a:r>
              <a:rPr lang="en-GB">
                <a:solidFill>
                  <a:srgbClr val="000000"/>
                </a:solidFill>
                <a:latin typeface="Arial"/>
              </a:rPr>
              <a:t>gravity fields using ACC data </a:t>
            </a:r>
            <a:r>
              <a:rPr lang="en-GB" b="1" smtClean="0">
                <a:solidFill>
                  <a:srgbClr val="FF0000"/>
                </a:solidFill>
                <a:latin typeface="Arial"/>
              </a:rPr>
              <a:t>not better </a:t>
            </a:r>
            <a:r>
              <a:rPr lang="en-GB">
                <a:solidFill>
                  <a:srgbClr val="000000"/>
                </a:solidFill>
                <a:latin typeface="Arial"/>
              </a:rPr>
              <a:t>than those using NG 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models</a:t>
            </a:r>
          </a:p>
          <a:p>
            <a:endParaRPr lang="en-GB">
              <a:solidFill>
                <a:srgbClr val="000000"/>
              </a:solidFill>
              <a:latin typeface="Arial"/>
            </a:endParaRPr>
          </a:p>
          <a:p>
            <a:r>
              <a:rPr lang="en-GB" u="sng" smtClean="0">
                <a:solidFill>
                  <a:srgbClr val="000000"/>
                </a:solidFill>
                <a:latin typeface="Arial"/>
              </a:rPr>
              <a:t>Better ACC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 results obtained, when the </a:t>
            </a:r>
            <a:r>
              <a:rPr lang="en-GB" u="sng" smtClean="0">
                <a:solidFill>
                  <a:srgbClr val="000000"/>
                </a:solidFill>
                <a:latin typeface="Arial"/>
              </a:rPr>
              <a:t>magnitude of ACC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 signal is </a:t>
            </a:r>
            <a:r>
              <a:rPr lang="en-GB" u="sng" smtClean="0">
                <a:solidFill>
                  <a:srgbClr val="000000"/>
                </a:solidFill>
                <a:latin typeface="Arial"/>
              </a:rPr>
              <a:t>larger</a:t>
            </a:r>
            <a:r>
              <a:rPr lang="en-GB" smtClean="0">
                <a:solidFill>
                  <a:srgbClr val="000000"/>
                </a:solidFill>
                <a:latin typeface="Arial"/>
              </a:rPr>
              <a:t> (i.e. in 2015)</a:t>
            </a:r>
          </a:p>
          <a:p>
            <a:pPr lvl="1"/>
            <a:r>
              <a:rPr lang="en-GB" smtClean="0">
                <a:solidFill>
                  <a:srgbClr val="000000"/>
                </a:solidFill>
                <a:latin typeface="Arial"/>
              </a:rPr>
              <a:t>11-year solar activity cycle is declining, minimum expected around 2019</a:t>
            </a:r>
          </a:p>
          <a:p>
            <a:pPr marL="510250" lvl="1" indent="0">
              <a:buFont typeface="Wingdings" panose="05000000000000000000" pitchFamily="2" charset="2"/>
              <a:buNone/>
            </a:pPr>
            <a:r>
              <a:rPr lang="en-GB">
                <a:solidFill>
                  <a:srgbClr val="000000"/>
                </a:solidFill>
                <a:latin typeface="Arial"/>
              </a:rPr>
              <a:t> </a:t>
            </a:r>
            <a:endParaRPr lang="cs-CZ" smtClean="0">
              <a:solidFill>
                <a:srgbClr val="000000"/>
              </a:solidFill>
              <a:latin typeface="Arial"/>
            </a:endParaRPr>
          </a:p>
          <a:p>
            <a:endParaRPr lang="en-US" smtClean="0">
              <a:solidFill>
                <a:srgbClr val="000000"/>
              </a:solidFill>
              <a:latin typeface="Arial"/>
            </a:endParaRPr>
          </a:p>
          <a:p>
            <a:endParaRPr lang="cs-CZ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24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Reference: GOCO05s model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55130" y="6172944"/>
            <a:ext cx="11935902" cy="2799466"/>
          </a:xfrm>
        </p:spPr>
        <p:txBody>
          <a:bodyPr/>
          <a:lstStyle/>
          <a:p>
            <a:pPr marL="0" indent="0">
              <a:buNone/>
            </a:pPr>
            <a:r>
              <a:rPr lang="en-GB" smtClean="0"/>
              <a:t>Time-variable gravity field model GOCO05s</a:t>
            </a:r>
          </a:p>
          <a:p>
            <a:r>
              <a:rPr lang="en-GB" smtClean="0"/>
              <a:t>can be used as a proxy, when GRACE monthly fields are not available (after 2017)</a:t>
            </a:r>
          </a:p>
          <a:p>
            <a:r>
              <a:rPr lang="en-GB" smtClean="0"/>
              <a:t>Best match compared to other tested global time-varying models (e.g. Eigen6S).</a:t>
            </a:r>
          </a:p>
          <a:p>
            <a:r>
              <a:rPr lang="en-GB" smtClean="0"/>
              <a:t>Conclusions </a:t>
            </a:r>
            <a:r>
              <a:rPr lang="en-GB"/>
              <a:t>implied by KBR and those implied by GOCO05s are </a:t>
            </a:r>
            <a:r>
              <a:rPr lang="en-GB" smtClean="0"/>
              <a:t>consistent</a:t>
            </a:r>
          </a:p>
          <a:p>
            <a:pPr lvl="1"/>
            <a:r>
              <a:rPr lang="en-GB" smtClean="0"/>
              <a:t>except </a:t>
            </a:r>
            <a:r>
              <a:rPr lang="en-GB"/>
              <a:t>for Jan </a:t>
            </a:r>
            <a:r>
              <a:rPr lang="en-GB" smtClean="0"/>
              <a:t>2016: let’s define that we accept ACC‑based </a:t>
            </a:r>
            <a:r>
              <a:rPr lang="en-GB"/>
              <a:t>gravity field </a:t>
            </a:r>
            <a:r>
              <a:rPr lang="en-GB" smtClean="0"/>
              <a:t>as better, if its geoid height difference to GOCO05s is </a:t>
            </a:r>
            <a:r>
              <a:rPr lang="en-GB"/>
              <a:t>lower compared to </a:t>
            </a:r>
            <a:r>
              <a:rPr lang="en-GB" smtClean="0"/>
              <a:t>that of the NG-based field</a:t>
            </a:r>
            <a:endParaRPr lang="cs-CZ"/>
          </a:p>
          <a:p>
            <a:pPr marL="0" indent="0">
              <a:buNone/>
            </a:pPr>
            <a:r>
              <a:rPr lang="en-US" smtClean="0"/>
              <a:t> </a:t>
            </a:r>
            <a:endParaRPr lang="cs-CZ"/>
          </a:p>
        </p:txBody>
      </p:sp>
      <p:graphicFrame>
        <p:nvGraphicFramePr>
          <p:cNvPr id="5" name="Tabulka 4"/>
          <p:cNvGraphicFramePr>
            <a:graphicFrameLocks noGrp="1"/>
          </p:cNvGraphicFramePr>
          <p:nvPr/>
        </p:nvGraphicFramePr>
        <p:xfrm>
          <a:off x="2037904" y="916294"/>
          <a:ext cx="8928991" cy="3312368"/>
        </p:xfrm>
        <a:graphic>
          <a:graphicData uri="http://schemas.openxmlformats.org/drawingml/2006/table">
            <a:tbl>
              <a:tblPr firstRow="1" firstCol="1" bandRow="1"/>
              <a:tblGrid>
                <a:gridCol w="995579"/>
                <a:gridCol w="1339869"/>
                <a:gridCol w="1277428"/>
                <a:gridCol w="1277428"/>
                <a:gridCol w="1339869"/>
                <a:gridCol w="1349409"/>
                <a:gridCol w="1349409"/>
              </a:tblGrid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1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KBR (ITSG-Grace2016)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GOCO05s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ASU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TUD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ASU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NG TUD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16.2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16.7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18.8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17.7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3/2015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16.4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16.1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16.2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20.0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20.5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FF99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FF99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99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22.3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15.2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14.3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16.3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cap="all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3/2016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17.1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15.6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12.5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12.4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12.9</a:t>
                      </a:r>
                      <a:endParaRPr lang="cs-CZ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6" name="Obrázek 5" descr="C:\ales\matlab\grav_field_estimation\fig\60 GPS kalibrace ACC Swarm\20 NG TUD\06 gh vysledek\02 SABC komb StdDev\01 itsg16\srovnej_deg_amp_01la_z_cax2_komb_multi_01_SW_g3f_2015_0101_StdDev_nmax040_cal1_itsg16_2015_01_n040_gf050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68" y="4300669"/>
            <a:ext cx="3600000" cy="175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ázek 6" descr="C:\ales\matlab\grav_field_estimation\fig\60 GPS kalibrace ACC Swarm\20 NG TUD\06 gh vysledek\02 SABC komb StdDev\02 goco05s\srovnej_deg_amp_01la_z_cax2_komb_multi_01_SW_g3f_2015_0101_StdDev_nmax040_cal1_GOCO05s_n040_gf05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72" y="4300670"/>
            <a:ext cx="3600000" cy="1758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8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613968" y="1060378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WP230 – Gravity field estimation with kinematic baselines</a:t>
            </a: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968" y="4084712"/>
            <a:ext cx="10009112" cy="317008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Mid Term Review</a:t>
            </a:r>
          </a:p>
          <a:p>
            <a:pPr algn="ctr"/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23 March 2018</a:t>
            </a:r>
          </a:p>
          <a:p>
            <a:pPr algn="ctr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2800" b="1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N. Zehentner</a:t>
            </a:r>
          </a:p>
          <a:p>
            <a:pPr algn="ctr"/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Institute of Geodesy, Graz University of Technology</a:t>
            </a:r>
            <a:endParaRPr lang="en-US" sz="24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337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Introduction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671" y="1796713"/>
            <a:ext cx="8002912" cy="637096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Investigate the possible added value of kinematic baselines for the gravity field inversion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Baseline 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between Swarm A and C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Estimated from GNSS observations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High relative accuracy (few millimeters)</a:t>
            </a:r>
          </a:p>
          <a:p>
            <a:pPr marL="1028582" lvl="1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Common errors cancel out using double-differenced observations</a:t>
            </a:r>
          </a:p>
          <a:p>
            <a:pPr marL="1028582" lvl="1" indent="-5715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Fixed </a:t>
            </a:r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ambiguities</a:t>
            </a:r>
            <a:endParaRPr lang="en-US" sz="28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grpSp>
        <p:nvGrpSpPr>
          <p:cNvPr id="4" name="Group 40"/>
          <p:cNvGrpSpPr/>
          <p:nvPr/>
        </p:nvGrpSpPr>
        <p:grpSpPr>
          <a:xfrm>
            <a:off x="8806656" y="3745304"/>
            <a:ext cx="3710866" cy="3653383"/>
            <a:chOff x="7643674" y="2172343"/>
            <a:chExt cx="3710866" cy="2987748"/>
          </a:xfrm>
        </p:grpSpPr>
        <p:cxnSp>
          <p:nvCxnSpPr>
            <p:cNvPr id="5" name="Straight Connector 13"/>
            <p:cNvCxnSpPr/>
            <p:nvPr/>
          </p:nvCxnSpPr>
          <p:spPr>
            <a:xfrm>
              <a:off x="7643674" y="2172343"/>
              <a:ext cx="1012054" cy="2987748"/>
            </a:xfrm>
            <a:prstGeom prst="line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15"/>
            <p:cNvCxnSpPr/>
            <p:nvPr/>
          </p:nvCxnSpPr>
          <p:spPr>
            <a:xfrm>
              <a:off x="11160710" y="2568075"/>
              <a:ext cx="193830" cy="2459188"/>
            </a:xfrm>
            <a:prstGeom prst="line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19"/>
            <p:cNvCxnSpPr/>
            <p:nvPr/>
          </p:nvCxnSpPr>
          <p:spPr>
            <a:xfrm>
              <a:off x="7643674" y="2172343"/>
              <a:ext cx="3710866" cy="2854920"/>
            </a:xfrm>
            <a:prstGeom prst="line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1"/>
            <p:cNvCxnSpPr/>
            <p:nvPr/>
          </p:nvCxnSpPr>
          <p:spPr>
            <a:xfrm flipH="1">
              <a:off x="8655730" y="2585599"/>
              <a:ext cx="2504980" cy="2574492"/>
            </a:xfrm>
            <a:prstGeom prst="line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36"/>
          <p:cNvGrpSpPr/>
          <p:nvPr/>
        </p:nvGrpSpPr>
        <p:grpSpPr>
          <a:xfrm>
            <a:off x="9179516" y="7398686"/>
            <a:ext cx="1715372" cy="976025"/>
            <a:chOff x="8016534" y="5160091"/>
            <a:chExt cx="1715372" cy="798196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16534" y="5160091"/>
              <a:ext cx="958789" cy="798196"/>
            </a:xfrm>
            <a:prstGeom prst="rect">
              <a:avLst/>
            </a:prstGeom>
          </p:spPr>
        </p:pic>
        <p:sp>
          <p:nvSpPr>
            <p:cNvPr id="11" name="TextBox 24"/>
            <p:cNvSpPr txBox="1"/>
            <p:nvPr/>
          </p:nvSpPr>
          <p:spPr>
            <a:xfrm>
              <a:off x="8411680" y="5512203"/>
              <a:ext cx="1320226" cy="32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Swarm A</a:t>
              </a:r>
            </a:p>
          </p:txBody>
        </p:sp>
      </p:grpSp>
      <p:grpSp>
        <p:nvGrpSpPr>
          <p:cNvPr id="12" name="Group 37"/>
          <p:cNvGrpSpPr/>
          <p:nvPr/>
        </p:nvGrpSpPr>
        <p:grpSpPr>
          <a:xfrm>
            <a:off x="11776566" y="7238978"/>
            <a:ext cx="1396688" cy="1390485"/>
            <a:chOff x="10613584" y="5029482"/>
            <a:chExt cx="1396688" cy="1137143"/>
          </a:xfrm>
        </p:grpSpPr>
        <p:pic>
          <p:nvPicPr>
            <p:cNvPr id="13" name="Picture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39068" y="5029482"/>
              <a:ext cx="958790" cy="798197"/>
            </a:xfrm>
            <a:prstGeom prst="rect">
              <a:avLst/>
            </a:prstGeom>
          </p:spPr>
        </p:pic>
        <p:sp>
          <p:nvSpPr>
            <p:cNvPr id="14" name="TextBox 25"/>
            <p:cNvSpPr txBox="1"/>
            <p:nvPr/>
          </p:nvSpPr>
          <p:spPr>
            <a:xfrm>
              <a:off x="10613584" y="5839414"/>
              <a:ext cx="1396688" cy="32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Swarm C</a:t>
              </a:r>
            </a:p>
          </p:txBody>
        </p:sp>
      </p:grpSp>
      <p:grpSp>
        <p:nvGrpSpPr>
          <p:cNvPr id="15" name="Group 39"/>
          <p:cNvGrpSpPr/>
          <p:nvPr/>
        </p:nvGrpSpPr>
        <p:grpSpPr>
          <a:xfrm>
            <a:off x="7905545" y="3076600"/>
            <a:ext cx="1304370" cy="837089"/>
            <a:chOff x="6742563" y="1625475"/>
            <a:chExt cx="1304370" cy="684574"/>
          </a:xfrm>
        </p:grpSpPr>
        <p:pic>
          <p:nvPicPr>
            <p:cNvPr id="16" name="Picture 10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6" t="19903" r="8188" b="48770"/>
            <a:stretch/>
          </p:blipFill>
          <p:spPr>
            <a:xfrm>
              <a:off x="6742563" y="1941289"/>
              <a:ext cx="1304370" cy="368760"/>
            </a:xfrm>
            <a:prstGeom prst="rect">
              <a:avLst/>
            </a:prstGeom>
          </p:spPr>
        </p:pic>
        <p:sp>
          <p:nvSpPr>
            <p:cNvPr id="17" name="TextBox 26"/>
            <p:cNvSpPr txBox="1"/>
            <p:nvPr/>
          </p:nvSpPr>
          <p:spPr>
            <a:xfrm>
              <a:off x="6919648" y="1625475"/>
              <a:ext cx="1127285" cy="32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GPS 01</a:t>
              </a:r>
            </a:p>
          </p:txBody>
        </p:sp>
      </p:grpSp>
      <p:grpSp>
        <p:nvGrpSpPr>
          <p:cNvPr id="18" name="Group 38"/>
          <p:cNvGrpSpPr/>
          <p:nvPr/>
        </p:nvGrpSpPr>
        <p:grpSpPr>
          <a:xfrm>
            <a:off x="11472294" y="3017056"/>
            <a:ext cx="1532506" cy="1187903"/>
            <a:chOff x="10461260" y="1625475"/>
            <a:chExt cx="1532506" cy="971471"/>
          </a:xfrm>
        </p:grpSpPr>
        <p:pic>
          <p:nvPicPr>
            <p:cNvPr id="19" name="Picture 1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6" t="19903" r="8188" b="48770"/>
            <a:stretch/>
          </p:blipFill>
          <p:spPr>
            <a:xfrm rot="2673492">
              <a:off x="10461260" y="2190957"/>
              <a:ext cx="1436059" cy="405989"/>
            </a:xfrm>
            <a:prstGeom prst="rect">
              <a:avLst/>
            </a:prstGeom>
          </p:spPr>
        </p:pic>
        <p:sp>
          <p:nvSpPr>
            <p:cNvPr id="20" name="TextBox 27"/>
            <p:cNvSpPr txBox="1"/>
            <p:nvPr/>
          </p:nvSpPr>
          <p:spPr>
            <a:xfrm>
              <a:off x="10613584" y="1625475"/>
              <a:ext cx="1380182" cy="32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GPS 02</a:t>
              </a:r>
            </a:p>
          </p:txBody>
        </p:sp>
      </p:grpSp>
      <p:grpSp>
        <p:nvGrpSpPr>
          <p:cNvPr id="21" name="Group 5"/>
          <p:cNvGrpSpPr/>
          <p:nvPr/>
        </p:nvGrpSpPr>
        <p:grpSpPr>
          <a:xfrm>
            <a:off x="9818710" y="6885174"/>
            <a:ext cx="2698812" cy="513512"/>
            <a:chOff x="8655728" y="4740139"/>
            <a:chExt cx="2698812" cy="419952"/>
          </a:xfrm>
        </p:grpSpPr>
        <p:cxnSp>
          <p:nvCxnSpPr>
            <p:cNvPr id="22" name="Straight Connector 23"/>
            <p:cNvCxnSpPr/>
            <p:nvPr/>
          </p:nvCxnSpPr>
          <p:spPr>
            <a:xfrm flipV="1">
              <a:off x="8655728" y="5027263"/>
              <a:ext cx="2698812" cy="132828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Box 3"/>
            <p:cNvSpPr txBox="1"/>
            <p:nvPr/>
          </p:nvSpPr>
          <p:spPr>
            <a:xfrm rot="21448474">
              <a:off x="9452025" y="4740139"/>
              <a:ext cx="1568826" cy="327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30-180KM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92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56" y="268288"/>
            <a:ext cx="6502400" cy="80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0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Test setup</a:t>
            </a: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728" y="1796713"/>
            <a:ext cx="12241360" cy="655563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Selection of several test months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Criteria: 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Grace monthly solution available for validation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Include months with high as well as low ionospheric activity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Include months with and without RINEX converter error</a:t>
            </a:r>
          </a:p>
          <a:p>
            <a:pPr marL="571500" indent="-571500" algn="just">
              <a:buFont typeface="Arial"/>
              <a:buChar char="•"/>
            </a:pP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“bad” quality months: January and March 2015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“intermediate” quality months: February and March 2016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“good” quality months: June – August 2016</a:t>
            </a:r>
          </a:p>
          <a:p>
            <a:pPr marL="571500" indent="-571500" algn="just">
              <a:buFont typeface="Arial"/>
              <a:buChar char="•"/>
            </a:pP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Kinematic orbits and baselines from TUD and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AIUB</a:t>
            </a:r>
          </a:p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2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Gravity field inversion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712" y="1770073"/>
            <a:ext cx="12241360" cy="661718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Kinematic baselines converted to range observations (like Grace K-Band observations)</a:t>
            </a:r>
          </a:p>
          <a:p>
            <a:pPr marL="571500" indent="-571500" algn="just">
              <a:buFont typeface="Arial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Kinematic orbits and derived range observations fed into the processing chain of the ITSG-Grace2016 solutions</a:t>
            </a:r>
          </a:p>
          <a:p>
            <a:pPr marL="571500" indent="-571500" algn="just">
              <a:buFont typeface="Arial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Based on the </a:t>
            </a:r>
            <a:r>
              <a:rPr lang="en-US" sz="2800" dirty="0" err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variational</a:t>
            </a: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equation approach</a:t>
            </a:r>
          </a:p>
          <a:p>
            <a:pPr marL="571500" indent="-571500" algn="just">
              <a:buFont typeface="Arial"/>
              <a:buChar char="•"/>
            </a:pPr>
            <a:endParaRPr lang="en-US" sz="28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Basic facts: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24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Sampling 10s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24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Max D/O 60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24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Kinematic orbit and baselines of the same institute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24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3x3 Covariance information for kinematic orbits + empirical covariance function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2400" dirty="0" err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Empricial</a:t>
            </a:r>
            <a:r>
              <a:rPr lang="en-US" sz="24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covariance function for the range observations (no epoch covariance information)</a:t>
            </a:r>
          </a:p>
          <a:p>
            <a:pPr marL="571500" indent="-571500" algn="just">
              <a:buFont typeface="Arial"/>
              <a:buChar char="•"/>
            </a:pPr>
            <a:endParaRPr lang="en-US" sz="28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Two solutions for each institute: 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MS PGothic" charset="0"/>
                <a:cs typeface="Arial"/>
              </a:rPr>
              <a:t>with</a:t>
            </a: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MS PGothic" charset="0"/>
                <a:cs typeface="Arial"/>
              </a:rPr>
              <a:t>without</a:t>
            </a:r>
            <a:r>
              <a:rPr lang="en-US" sz="28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using the range </a:t>
            </a:r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observations</a:t>
            </a:r>
            <a:endParaRPr lang="en-US" sz="28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50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49832" y="340296"/>
            <a:ext cx="11010622" cy="648072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132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0" y="148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" y="164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0" y="180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0" y="196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0" y="212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0" y="2284512"/>
            <a:ext cx="11688134" cy="5832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222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13768" y="161924"/>
            <a:ext cx="10287620" cy="754435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3729" y="1204392"/>
            <a:ext cx="12313366" cy="12823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RMS of global 1ºx1º in geoid height difference with respect to ITSG-Grace2016 monthly solution. Filtered with 500km Gaussian </a:t>
            </a:r>
            <a:r>
              <a:rPr lang="en-US" kern="1200" dirty="0" smtClean="0">
                <a:solidFill>
                  <a:srgbClr val="00A6D6"/>
                </a:solidFill>
                <a:ea typeface="MS PGothic" charset="0"/>
                <a:sym typeface="Gill Sans" charset="0"/>
              </a:rPr>
              <a:t>filter.</a:t>
            </a:r>
            <a:endParaRPr lang="en-US" kern="1200" dirty="0">
              <a:solidFill>
                <a:srgbClr val="00A6D6"/>
              </a:solidFill>
              <a:ea typeface="MS PGothic" charset="0"/>
              <a:sym typeface="Gill San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52614"/>
              </p:ext>
            </p:extLst>
          </p:nvPr>
        </p:nvGraphicFramePr>
        <p:xfrm>
          <a:off x="453729" y="2486787"/>
          <a:ext cx="12313366" cy="57963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2673"/>
                <a:gridCol w="2462673"/>
                <a:gridCol w="2462673"/>
                <a:gridCol w="2448076"/>
                <a:gridCol w="2477271"/>
              </a:tblGrid>
              <a:tr h="1094005"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TUD hl-SST [mm]</a:t>
                      </a:r>
                      <a:endParaRPr lang="en-US" sz="24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TUD </a:t>
                      </a:r>
                      <a:r>
                        <a:rPr lang="en-US" sz="2400" dirty="0" err="1" smtClean="0"/>
                        <a:t>ll+hl</a:t>
                      </a:r>
                      <a:r>
                        <a:rPr lang="en-US" sz="2400" dirty="0" smtClean="0"/>
                        <a:t> SST [mm]</a:t>
                      </a:r>
                      <a:endParaRPr lang="en-US" sz="24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AIUB hl-SST [mm]</a:t>
                      </a:r>
                      <a:endParaRPr lang="en-US" sz="24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AIUB </a:t>
                      </a:r>
                      <a:r>
                        <a:rPr lang="en-US" sz="2400" dirty="0" err="1" smtClean="0"/>
                        <a:t>ll+hl</a:t>
                      </a:r>
                      <a:r>
                        <a:rPr lang="en-US" sz="2400" baseline="0" dirty="0" smtClean="0"/>
                        <a:t> SST</a:t>
                      </a:r>
                      <a:r>
                        <a:rPr lang="en-US" sz="2400" dirty="0" smtClean="0"/>
                        <a:t> [mm]</a:t>
                      </a:r>
                      <a:endParaRPr lang="en-US" sz="2400" dirty="0"/>
                    </a:p>
                  </a:txBody>
                  <a:tcPr marL="97536" marR="97536" marT="48768" marB="48768" anchor="ctr"/>
                </a:tc>
              </a:tr>
              <a:tr h="75515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January 2015</a:t>
                      </a: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9.5</a:t>
                      </a: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9.6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9.8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10.5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75515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March 2015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10.9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11.1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8.4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9.6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75515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February 2016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7.5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7.4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7.4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7.2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75515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March 2016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8.8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8.6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7.3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C000"/>
                          </a:solidFill>
                        </a:rPr>
                        <a:t>7.3</a:t>
                      </a:r>
                      <a:endParaRPr lang="en-US" sz="2400" b="1" dirty="0">
                        <a:solidFill>
                          <a:srgbClr val="FFC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416303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June 2016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5.4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5.5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4.8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C000"/>
                          </a:solidFill>
                        </a:rPr>
                        <a:t>4.8</a:t>
                      </a:r>
                      <a:endParaRPr lang="en-US" sz="2400" b="1" dirty="0">
                        <a:solidFill>
                          <a:srgbClr val="FFC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416303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July 2016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6.7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6.5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6.3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</a:rPr>
                        <a:t>6.1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  <a:tr h="755154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August 2016</a:t>
                      </a:r>
                      <a:endParaRPr lang="en-US" sz="2400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5.7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5.8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5.3</a:t>
                      </a:r>
                      <a:endParaRPr lang="en-US" sz="2400" b="1" dirty="0"/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5.4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7536" marR="97536" marT="48768" marB="48768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41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41760" y="161924"/>
            <a:ext cx="10359628" cy="826443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27647" y="988368"/>
            <a:ext cx="12442825" cy="7776864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sz="2133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Including GNSS derived baselines into the gravity field inversion process does not result in an improved estimate compared to only using kinematic orbit information</a:t>
            </a:r>
            <a:r>
              <a:rPr lang="en-US" b="1" kern="1200" dirty="0" smtClean="0">
                <a:solidFill>
                  <a:srgbClr val="00A6D6"/>
                </a:solidFill>
                <a:ea typeface="MS PGothic" charset="0"/>
                <a:sym typeface="Gill Sans" charset="0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400" kern="1200" dirty="0">
              <a:solidFill>
                <a:srgbClr val="00A6D6"/>
              </a:solidFill>
              <a:ea typeface="MS PGothic" charset="0"/>
              <a:sym typeface="Gill Sans" charset="0"/>
            </a:endParaRPr>
          </a:p>
          <a:p>
            <a:pPr>
              <a:lnSpc>
                <a:spcPct val="150000"/>
              </a:lnSpc>
            </a:pPr>
            <a:r>
              <a:rPr lang="en-US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Reasons:</a:t>
            </a:r>
          </a:p>
          <a:p>
            <a:pPr lvl="1">
              <a:lnSpc>
                <a:spcPct val="150000"/>
              </a:lnSpc>
            </a:pPr>
            <a:r>
              <a:rPr lang="en-US" sz="2800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It is using the same information twice (the GNSS observations)</a:t>
            </a:r>
          </a:p>
          <a:p>
            <a:pPr lvl="1">
              <a:lnSpc>
                <a:spcPct val="150000"/>
              </a:lnSpc>
            </a:pPr>
            <a:r>
              <a:rPr lang="en-US" sz="2800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No additional information content in the baselines</a:t>
            </a:r>
          </a:p>
          <a:p>
            <a:pPr lvl="1">
              <a:lnSpc>
                <a:spcPct val="150000"/>
              </a:lnSpc>
            </a:pPr>
            <a:r>
              <a:rPr lang="en-US" sz="2800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Common errors are accurately modeled in the kinematic orbits</a:t>
            </a:r>
          </a:p>
          <a:p>
            <a:pPr lvl="1">
              <a:lnSpc>
                <a:spcPct val="150000"/>
              </a:lnSpc>
            </a:pPr>
            <a:r>
              <a:rPr lang="en-US" sz="2800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No epoch covariance information for the baselines </a:t>
            </a:r>
          </a:p>
          <a:p>
            <a:pPr lvl="2">
              <a:lnSpc>
                <a:spcPct val="150000"/>
              </a:lnSpc>
            </a:pPr>
            <a:r>
              <a:rPr lang="en-US" sz="2800" kern="1200" dirty="0">
                <a:solidFill>
                  <a:srgbClr val="00A6D6"/>
                </a:solidFill>
                <a:ea typeface="MS PGothic" charset="0"/>
                <a:sym typeface="Gill Sans" charset="0"/>
              </a:rPr>
              <a:t>Possible cause for differences in high degrees for some </a:t>
            </a:r>
            <a:r>
              <a:rPr lang="en-US" sz="2800" kern="1200" dirty="0" smtClean="0">
                <a:solidFill>
                  <a:srgbClr val="00A6D6"/>
                </a:solidFill>
                <a:ea typeface="MS PGothic" charset="0"/>
                <a:sym typeface="Gill Sans" charset="0"/>
              </a:rPr>
              <a:t>months</a:t>
            </a:r>
          </a:p>
          <a:p>
            <a:pPr lvl="2">
              <a:lnSpc>
                <a:spcPct val="150000"/>
              </a:lnSpc>
            </a:pPr>
            <a:endParaRPr lang="en-US" sz="1600" kern="1200" dirty="0">
              <a:solidFill>
                <a:srgbClr val="00A6D6"/>
              </a:solidFill>
              <a:ea typeface="MS PGothic" charset="0"/>
              <a:sym typeface="Gill Sans" charset="0"/>
            </a:endParaRPr>
          </a:p>
          <a:p>
            <a:pPr marL="630238" lvl="2" indent="-366713">
              <a:lnSpc>
                <a:spcPct val="150000"/>
              </a:lnSpc>
              <a:buNone/>
            </a:pPr>
            <a:r>
              <a:rPr lang="en-US" sz="3200" kern="1200" dirty="0" smtClean="0">
                <a:solidFill>
                  <a:srgbClr val="00A6D6"/>
                </a:solidFill>
                <a:ea typeface="MS PGothic" charset="0"/>
                <a:sym typeface="Gill Sans" charset="0"/>
              </a:rPr>
              <a:t>Results will be presented at EGU2018 (poster)</a:t>
            </a:r>
            <a:endParaRPr lang="en-US" sz="3200" kern="1200" dirty="0">
              <a:solidFill>
                <a:srgbClr val="00A6D6"/>
              </a:solidFill>
              <a:ea typeface="MS PGothic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248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WP500 Publication and presentation of project results (TU Delft)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36" y="3148608"/>
            <a:ext cx="12241360" cy="452430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Conference contributions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EGU Vienna, April 2018: 3 abstracts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COSPAR Pasadena, July 2018: 1 abstract</a:t>
            </a:r>
          </a:p>
          <a:p>
            <a:pPr marL="571500" indent="-571500" algn="just">
              <a:buFont typeface="Arial"/>
              <a:buChar char="•"/>
            </a:pPr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Paper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Template prepared for </a:t>
            </a:r>
            <a:r>
              <a:rPr lang="en-US" sz="3600" i="1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Earth Planets Space</a:t>
            </a:r>
          </a:p>
          <a:p>
            <a:pPr marL="1028582" lvl="1" indent="-571500" algn="just">
              <a:buFont typeface="Arial"/>
              <a:buChar char="•"/>
            </a:pP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Introduction DRAFT</a:t>
            </a:r>
          </a:p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881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62000"/>
            <a:ext cx="11183333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512168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WP210 Swarm GPS data pre-processing algorithms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36" y="2788568"/>
            <a:ext cx="1224136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7844" y="3291756"/>
            <a:ext cx="10009112" cy="3170088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Mid Term Review</a:t>
            </a:r>
          </a:p>
          <a:p>
            <a:pPr algn="ctr"/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23 March 2018</a:t>
            </a:r>
          </a:p>
          <a:p>
            <a:pPr algn="ctr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2800" b="1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D</a:t>
            </a:r>
            <a:r>
              <a:rPr lang="en-US" sz="2800" b="1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. Arnold, A. </a:t>
            </a:r>
            <a:r>
              <a:rPr lang="en-US" sz="2800" b="1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Jäggi</a:t>
            </a:r>
            <a:endParaRPr lang="en-US" sz="2800" b="1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algn="ctr"/>
            <a:r>
              <a:rPr lang="en-US" sz="28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Astronomical Institute of the University of Bern</a:t>
            </a:r>
            <a:endParaRPr lang="en-US" sz="24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49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36" y="2788568"/>
            <a:ext cx="1224136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497844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Introduction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670" y="1796713"/>
            <a:ext cx="12023385" cy="206209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Document currently implemented data screening procedures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Analyze different GPS screening and weighting strategies to mitigate ionosphere-induced artifacts in hl-SST Swarm gravity fields</a:t>
            </a:r>
            <a:endParaRPr lang="en-US" sz="3200" b="1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24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36" y="2788568"/>
            <a:ext cx="1224136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497844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Test setup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670" y="1796713"/>
            <a:ext cx="12023385" cy="698651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Use different data editing and weighting strategies to generate series of reduced-dynamic and kinematic Swarm orbits.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Validate orbits by SLR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Use kinematic orbits as pseudo-observations for a gravity field recovery using the Celestial Mechanics Approach</a:t>
            </a:r>
          </a:p>
          <a:p>
            <a:pPr marL="1028582" lvl="1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Observation sampling: 10s</a:t>
            </a:r>
          </a:p>
          <a:p>
            <a:pPr marL="1028582" lvl="1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Max. d/o: 70</a:t>
            </a:r>
          </a:p>
          <a:p>
            <a:pPr marL="1028582" lvl="1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A priori field: AIUB-GRACE03S</a:t>
            </a:r>
          </a:p>
          <a:p>
            <a:pPr marL="571500" lvl="1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Validate gravity field solutions in terms of geoid height differences (400 km Gauss filtered) and difference degree amplitudes (w.r.t. AIUB-GRACE03S)</a:t>
            </a:r>
          </a:p>
          <a:p>
            <a:pPr marL="571500" lvl="1" indent="-57150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Only show Swarm-A results, but picture for Swarm-C consistent</a:t>
            </a:r>
            <a:endParaRPr lang="en-US" sz="32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571500" lvl="1" indent="-5715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03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36" y="2788568"/>
            <a:ext cx="1224136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497844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Tests</a:t>
            </a: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3670" y="1420416"/>
                <a:ext cx="12383426" cy="3669392"/>
              </a:xfrm>
              <a:prstGeom prst="rect">
                <a:avLst/>
              </a:prstGeom>
              <a:noFill/>
            </p:spPr>
            <p:txBody>
              <a:bodyPr wrap="square" lIns="91430" tIns="45715" rIns="91430" bIns="45715" rtlCol="0">
                <a:spAutoFit/>
              </a:bodyPr>
              <a:lstStyle/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Original GPS data</a:t>
                </a: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de-DE" sz="3200" b="0" dirty="0" smtClean="0">
                    <a:solidFill>
                      <a:srgbClr val="00A6D6"/>
                    </a:solidFill>
                    <a:ea typeface="MS PGothic" charset="0"/>
                    <a:cs typeface="Arial"/>
                  </a:rPr>
                  <a:t>„Standard </a:t>
                </a:r>
                <a:r>
                  <a:rPr lang="de-DE" sz="3200" b="0" dirty="0" err="1" smtClean="0">
                    <a:solidFill>
                      <a:srgbClr val="00A6D6"/>
                    </a:solidFill>
                    <a:ea typeface="MS PGothic" charset="0"/>
                    <a:cs typeface="Arial"/>
                  </a:rPr>
                  <a:t>screening</a:t>
                </a:r>
                <a:r>
                  <a:rPr lang="de-DE" sz="3200" b="0" dirty="0" smtClean="0">
                    <a:solidFill>
                      <a:srgbClr val="00A6D6"/>
                    </a:solidFill>
                    <a:ea typeface="MS PGothic" charset="0"/>
                    <a:cs typeface="Arial"/>
                  </a:rPr>
                  <a:t>“: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de-CH" sz="3200" i="1" smtClean="0">
                            <a:solidFill>
                              <a:srgbClr val="00A6D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</a:rPr>
                          <m:t>𝑑𝐿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𝑔𝑓</m:t>
                        </m:r>
                      </m:sub>
                    </m:sSub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</a:rPr>
                      <m:t>/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</a:rPr>
                      <m:t>𝑑𝑡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</a:rPr>
                      <m:t>|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&gt;2 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𝑐𝑚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/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𝑠</m:t>
                    </m:r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 </a:t>
                </a: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 discard GPS observation (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320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  <a:sym typeface="Wingdings" panose="05000000000000000000" pitchFamily="2" charset="2"/>
                          </a:rPr>
                          <m:t>𝑔𝑓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: geometry-free linear combination)</a:t>
                </a: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 xmlns="">
                    <m:sSup>
                      <m:sSupPr>
                        <m:ctrlPr>
                          <a:rPr lang="de-CH" sz="3200" i="1" smtClean="0">
                            <a:solidFill>
                              <a:srgbClr val="00A6D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de-CH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𝑔𝑓</m:t>
                        </m:r>
                      </m:sub>
                    </m:sSub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</a:rPr>
                      <m:t>/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</a:rPr>
                      <m:t>𝑑</m:t>
                    </m:r>
                    <m:sSup>
                      <m:sSupPr>
                        <m:ctrlP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</a:rPr>
                      <m:t>|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&gt;0.025 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𝑐𝑚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/</m:t>
                    </m:r>
                    <m:sSup>
                      <m:sSupPr>
                        <m:ctrlP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</a:rPr>
                        </m:ctrlPr>
                      </m:sSupPr>
                      <m:e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</a:rPr>
                          <m:t>𝑠</m:t>
                        </m:r>
                      </m:e>
                      <m:sup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, </a:t>
                </a:r>
                <a14:m>
                  <m:oMath xmlns:m="http://schemas.openxmlformats.org/officeDocument/2006/math" xmlns="">
                    <m:d>
                      <m:dPr>
                        <m:begChr m:val="|"/>
                        <m:endChr m:val="|"/>
                        <m:ctrlP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</a:rPr>
                        </m:ctrlPr>
                      </m:dPr>
                      <m:e>
                        <m: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Cambria Math"/>
                            <a:cs typeface="Arial"/>
                          </a:rPr>
                          <m:t>𝜙</m:t>
                        </m:r>
                      </m:e>
                    </m:d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&lt;50°</m:t>
                    </m:r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  weight down obs. </a:t>
                </a:r>
                <a:r>
                  <a:rPr lang="en-US" sz="3200" dirty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w</a:t>
                </a: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ith </a:t>
                </a:r>
                <a14:m>
                  <m:oMath xmlns:m="http://schemas.openxmlformats.org/officeDocument/2006/math" xmlns="">
                    <m:r>
                      <a:rPr lang="en-US" sz="320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𝜎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=21</m:t>
                    </m:r>
                  </m:oMath>
                </a14:m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, </a:t>
                </a:r>
                <a:r>
                  <a:rPr lang="de-DE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as</a:t>
                </a:r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 </a:t>
                </a:r>
                <a:r>
                  <a:rPr lang="de-DE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opposed</a:t>
                </a:r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 </a:t>
                </a:r>
                <a:r>
                  <a:rPr lang="de-DE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to</a:t>
                </a:r>
                <a:r>
                  <a:rPr lang="de-DE" sz="3200" dirty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 </a:t>
                </a:r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nominal </a:t>
                </a:r>
                <a14:m>
                  <m:oMath xmlns:m="http://schemas.openxmlformats.org/officeDocument/2006/math" xmlns="">
                    <m:r>
                      <a:rPr lang="en-US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𝜎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 xmlns="">
                    <m:r>
                      <a:rPr lang="de-DE" sz="320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𝜙</m:t>
                    </m:r>
                  </m:oMath>
                </a14:m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: </a:t>
                </a:r>
                <a:r>
                  <a:rPr lang="de-DE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geographical</a:t>
                </a:r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 </a:t>
                </a:r>
                <a:r>
                  <a:rPr lang="de-DE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latitude</a:t>
                </a:r>
                <a:r>
                  <a:rPr lang="de-DE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)</a:t>
                </a: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ROTI 1: </a:t>
                </a:r>
                <a:r>
                  <a:rPr lang="en-US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Downweight</a:t>
                </a: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 data with </a:t>
                </a:r>
                <a14:m>
                  <m:oMath xmlns:m="http://schemas.openxmlformats.org/officeDocument/2006/math" xmlns="">
                    <m:r>
                      <a:rPr lang="de-DE" sz="320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𝜎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de-DE" sz="3200" b="0" i="0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max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⁡(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𝑅𝑂𝑇𝐼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  <a:sym typeface="Wingdings" panose="05000000000000000000" pitchFamily="2" charset="2"/>
                      </a:rPr>
                      <m:t>∙60,1)</m:t>
                    </m:r>
                  </m:oMath>
                </a14:m>
                <a:endParaRPr lang="en-US" sz="3200" dirty="0" smtClean="0">
                  <a:solidFill>
                    <a:srgbClr val="00A6D6"/>
                  </a:solidFill>
                  <a:latin typeface="Arial"/>
                  <a:ea typeface="MS PGothic" charset="0"/>
                  <a:cs typeface="Arial"/>
                </a:endParaRP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ROTI 2: </a:t>
                </a:r>
                <a:r>
                  <a:rPr lang="en-US" sz="3200" dirty="0" err="1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Downweight</a:t>
                </a: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 data with </a:t>
                </a:r>
                <a14:m>
                  <m:oMath xmlns:m="http://schemas.openxmlformats.org/officeDocument/2006/math" xmlns="">
                    <m:r>
                      <a:rPr lang="en-US" sz="320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𝜎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=</m:t>
                    </m:r>
                    <m:r>
                      <m:rPr>
                        <m:sty m:val="p"/>
                      </m:rPr>
                      <a:rPr lang="de-DE" sz="3200" b="0" i="0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exp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⁡(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𝑅𝑂𝑇𝐼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∙20)</m:t>
                    </m:r>
                  </m:oMath>
                </a14:m>
                <a:endParaRPr lang="en-US" sz="3200" dirty="0">
                  <a:solidFill>
                    <a:srgbClr val="00A6D6"/>
                  </a:solidFill>
                  <a:latin typeface="Arial"/>
                  <a:ea typeface="MS PGothic" charset="0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70" y="1420416"/>
                <a:ext cx="12383426" cy="3669392"/>
              </a:xfrm>
              <a:prstGeom prst="rect">
                <a:avLst/>
              </a:prstGeom>
              <a:blipFill rotWithShape="1">
                <a:blip r:embed="rId2"/>
                <a:stretch>
                  <a:fillRect l="-1132" t="-2159" r="-1231" b="-448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173808" y="5596881"/>
                <a:ext cx="11953328" cy="2952328"/>
              </a:xfrm>
              <a:prstGeom prst="rect">
                <a:avLst/>
              </a:prstGeom>
            </p:spPr>
            <p:txBody>
              <a:bodyPr lIns="91430" tIns="45715" rIns="91430" bIns="45715"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 xmlns=""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𝑅𝑂𝑇𝐼</m:t>
                    </m:r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3200" b="0" i="1" smtClean="0">
                            <a:solidFill>
                              <a:srgbClr val="00A6D6"/>
                            </a:solidFill>
                            <a:latin typeface="Cambria Math"/>
                            <a:ea typeface="MS PGothic" charset="0"/>
                            <a:cs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3200" b="0" i="1" smtClean="0">
                                <a:solidFill>
                                  <a:srgbClr val="00A6D6"/>
                                </a:solidFill>
                                <a:latin typeface="Cambria Math"/>
                                <a:ea typeface="MS PGothic" charset="0"/>
                                <a:cs typeface="Arial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⟩"/>
                                <m:ctrlP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MS PGothic" charset="0"/>
                                    <a:cs typeface="Arial"/>
                                  </a:rPr>
                                </m:ctrlPr>
                              </m:dPr>
                              <m:e>
                                <m: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∆</m:t>
                                </m:r>
                                <m:sSup>
                                  <m:sSupPr>
                                    <m:ctrlP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Cambria Math"/>
                                        <a:cs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Cambria Math"/>
                                        <a:cs typeface="Arial"/>
                                      </a:rPr>
                                      <m:t>𝑇𝐸𝐶</m:t>
                                    </m:r>
                                  </m:e>
                                  <m:sup>
                                    <m: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Cambria Math"/>
                                        <a:cs typeface="Arial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3200" b="0" i="1" smtClean="0">
                                <a:solidFill>
                                  <a:srgbClr val="00A6D6"/>
                                </a:solidFill>
                                <a:latin typeface="Cambria Math"/>
                                <a:ea typeface="MS PGothic" charset="0"/>
                                <a:cs typeface="Arial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MS PGothic" charset="0"/>
                                    <a:cs typeface="Arial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MS PGothic" charset="0"/>
                                        <a:cs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Cambria Math"/>
                                        <a:cs typeface="Arial"/>
                                      </a:rPr>
                                      <m:t>∆</m:t>
                                    </m:r>
                                    <m:r>
                                      <a:rPr lang="de-DE" sz="3200" b="0" i="1" smtClean="0">
                                        <a:solidFill>
                                          <a:srgbClr val="00A6D6"/>
                                        </a:solidFill>
                                        <a:latin typeface="Cambria Math"/>
                                        <a:ea typeface="Cambria Math"/>
                                        <a:cs typeface="Arial"/>
                                      </a:rPr>
                                      <m:t>𝑇𝐸𝐶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MS PGothic" charset="0"/>
                                    <a:cs typeface="Arial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3200" b="0" i="1" smtClean="0">
                                <a:solidFill>
                                  <a:srgbClr val="00A6D6"/>
                                </a:solidFill>
                                <a:latin typeface="Cambria Math"/>
                                <a:ea typeface="Cambria Math"/>
                                <a:cs typeface="Arial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Cambria Math"/>
                                    <a:cs typeface="Arial"/>
                                  </a:rPr>
                                </m:ctrlPr>
                              </m:sSupPr>
                              <m:e>
                                <m: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de-DE" sz="3200" b="0" i="1" smtClean="0">
                                    <a:solidFill>
                                      <a:srgbClr val="00A6D6"/>
                                    </a:solidFill>
                                    <a:latin typeface="Cambria Math"/>
                                    <a:ea typeface="Cambria Math"/>
                                    <a:cs typeface="Arial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de-DE" sz="3200" b="0" i="1" smtClean="0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,</m:t>
                    </m:r>
                  </m:oMath>
                </a14:m>
                <a:r>
                  <a:rPr lang="de-DE" sz="3200" dirty="0">
                    <a:solidFill>
                      <a:srgbClr val="00A6D6"/>
                    </a:solidFill>
                    <a:ea typeface="Cambria Math"/>
                    <a:cs typeface="Arial"/>
                  </a:rPr>
                  <a:t> </a:t>
                </a:r>
                <a:r>
                  <a:rPr lang="de-DE" sz="3200" dirty="0" smtClean="0">
                    <a:solidFill>
                      <a:srgbClr val="00A6D6"/>
                    </a:solidFill>
                    <a:ea typeface="Cambria Math"/>
                    <a:cs typeface="Arial"/>
                  </a:rPr>
                  <a:t> </a:t>
                </a:r>
                <a14:m>
                  <m:oMath xmlns:m="http://schemas.openxmlformats.org/officeDocument/2006/math" xmlns=""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∆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𝑡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=1</m:t>
                    </m:r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𝑠</m:t>
                    </m:r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, </a:t>
                </a:r>
                <a14:m>
                  <m:oMath xmlns:m="http://schemas.openxmlformats.org/officeDocument/2006/math" xmlns="">
                    <m:d>
                      <m:dPr>
                        <m:begChr m:val="⟨"/>
                        <m:endChr m:val="⟩"/>
                        <m:ctrlP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  <a:ea typeface="Cambria Math"/>
                            <a:cs typeface="Arial"/>
                          </a:rPr>
                        </m:ctrlPr>
                      </m:dPr>
                      <m:e>
                        <m:r>
                          <a:rPr lang="de-DE" sz="3200" i="1">
                            <a:solidFill>
                              <a:srgbClr val="00A6D6"/>
                            </a:solidFill>
                            <a:latin typeface="Cambria Math"/>
                            <a:ea typeface="Cambria Math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de-DE" sz="3200" b="0" i="0" smtClean="0">
                        <a:solidFill>
                          <a:srgbClr val="00A6D6"/>
                        </a:solidFill>
                        <a:latin typeface="Cambria Math"/>
                        <a:ea typeface="Cambria Math"/>
                        <a:cs typeface="Arial"/>
                      </a:rPr>
                      <m:t>= </m:t>
                    </m:r>
                  </m:oMath>
                </a14:m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average </a:t>
                </a:r>
                <a:r>
                  <a:rPr lang="en-US" sz="3200" dirty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of </a:t>
                </a:r>
                <a14:m>
                  <m:oMath xmlns:m="http://schemas.openxmlformats.org/officeDocument/2006/math" xmlns="">
                    <m:r>
                      <a:rPr lang="de-DE" sz="3200" i="1">
                        <a:solidFill>
                          <a:srgbClr val="00A6D6"/>
                        </a:solidFill>
                        <a:latin typeface="Cambria Math"/>
                        <a:ea typeface="MS PGothic" charset="0"/>
                        <a:cs typeface="Arial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 over 31 </a:t>
                </a:r>
                <a:r>
                  <a:rPr lang="en-US" sz="3200" dirty="0" smtClean="0">
                    <a:solidFill>
                      <a:srgbClr val="00A6D6"/>
                    </a:solidFill>
                    <a:latin typeface="Arial"/>
                    <a:ea typeface="MS PGothic" charset="0"/>
                    <a:cs typeface="Arial"/>
                  </a:rPr>
                  <a:t>s</a:t>
                </a:r>
                <a:endParaRPr lang="de-DE" sz="3200" b="0" i="1" dirty="0" smtClean="0">
                  <a:solidFill>
                    <a:srgbClr val="00A6D6"/>
                  </a:solidFill>
                  <a:latin typeface="Cambria Math"/>
                  <a:ea typeface="MS PGothic" charset="0"/>
                  <a:cs typeface="Arial"/>
                </a:endParaRPr>
              </a:p>
              <a:p>
                <a:pPr algn="l"/>
                <a14:m>
                  <m:oMathPara xmlns:m="http://schemas.openxmlformats.org/officeDocument/2006/math" xmlns="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rgbClr val="00A6D6"/>
                          </a:solidFill>
                          <a:latin typeface="Cambria Math"/>
                          <a:ea typeface="MS PGothic" charset="0"/>
                          <a:cs typeface="Arial"/>
                        </a:rPr>
                        <m:t>𝑇𝐸𝐶</m:t>
                      </m:r>
                      <m:r>
                        <a:rPr lang="de-DE" sz="3200" b="0" i="1" smtClean="0">
                          <a:solidFill>
                            <a:srgbClr val="00A6D6"/>
                          </a:solidFill>
                          <a:latin typeface="Cambria Math"/>
                          <a:ea typeface="MS PGothic" charset="0"/>
                          <a:cs typeface="Arial"/>
                        </a:rPr>
                        <m:t>=</m:t>
                      </m:r>
                      <m:f>
                        <m:fPr>
                          <m:ctrlP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MS PGothic" charset="0"/>
                              <a:cs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𝑔𝑓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MS PGothic" charset="0"/>
                              <a:cs typeface="Arial"/>
                            </a:rPr>
                            <m:t>40.3</m:t>
                          </m:r>
                          <m:sSup>
                            <m:sSup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−2</m:t>
                              </m:r>
                            </m:sup>
                          </m:sSup>
                          <m:d>
                            <m:d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MS PGothic" charset="0"/>
                                  <a:cs typeface="Arial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3200" b="0" i="1" smtClean="0">
                                      <a:solidFill>
                                        <a:srgbClr val="00A6D6"/>
                                      </a:solidFill>
                                      <a:latin typeface="Cambria Math"/>
                                      <a:ea typeface="MS PGothic" charset="0"/>
                                      <a:cs typeface="Arial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de-DE" sz="3200" b="0" i="1" smtClean="0">
                          <a:solidFill>
                            <a:srgbClr val="00A6D6"/>
                          </a:solidFill>
                          <a:latin typeface="Cambria Math"/>
                          <a:ea typeface="Cambria Math"/>
                          <a:cs typeface="Arial"/>
                        </a:rPr>
                        <m:t>∙</m:t>
                      </m:r>
                      <m:sSup>
                        <m:sSupPr>
                          <m:ctrlP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</m:ctrlPr>
                        </m:sSupPr>
                        <m:e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  <m:t>10</m:t>
                          </m:r>
                        </m:e>
                        <m:sup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  <m:t>−16</m:t>
                          </m:r>
                        </m:sup>
                      </m:sSup>
                      <m:f>
                        <m:fPr>
                          <m:ctrlP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  <m:t>𝑇𝐸𝐶𝑈</m:t>
                          </m:r>
                        </m:num>
                        <m:den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  <m:t>𝑒</m:t>
                          </m:r>
                          <m:r>
                            <a:rPr lang="de-DE" sz="3200" b="0" i="1" smtClean="0">
                              <a:solidFill>
                                <a:srgbClr val="00A6D6"/>
                              </a:solidFill>
                              <a:latin typeface="Cambria Math"/>
                              <a:ea typeface="Cambria Math"/>
                              <a:cs typeface="Arial"/>
                            </a:rPr>
                            <m:t>/</m:t>
                          </m:r>
                          <m:sSup>
                            <m:sSupPr>
                              <m:ctrlP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Cambria Math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Cambria Math"/>
                                  <a:cs typeface="Arial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de-DE" sz="3200" b="0" i="1" smtClean="0">
                                  <a:solidFill>
                                    <a:srgbClr val="00A6D6"/>
                                  </a:solidFill>
                                  <a:latin typeface="Cambria Math"/>
                                  <a:ea typeface="Cambria Math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>
                  <a:solidFill>
                    <a:srgbClr val="00A6D6"/>
                  </a:solidFill>
                  <a:latin typeface="Arial"/>
                  <a:ea typeface="MS PGothic" charset="0"/>
                  <a:cs typeface="Arial"/>
                </a:endParaRPr>
              </a:p>
              <a:p>
                <a:endParaRPr lang="en-US" sz="2800" dirty="0" smtClean="0">
                  <a:solidFill>
                    <a:srgbClr val="00A6D6"/>
                  </a:solidFill>
                  <a:latin typeface="Arial"/>
                  <a:ea typeface="MS PGothic" charset="0"/>
                  <a:cs typeface="Arial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08" y="5596881"/>
                <a:ext cx="11953328" cy="29523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2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36" y="2788568"/>
            <a:ext cx="12241360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/>
            <a:endParaRPr lang="en-US" sz="3600" dirty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73808" y="556320"/>
            <a:ext cx="10009112" cy="1240393"/>
          </a:xfrm>
          <a:prstGeom prst="rect">
            <a:avLst/>
          </a:prstGeom>
        </p:spPr>
        <p:txBody>
          <a:bodyPr lIns="91430" tIns="45715" rIns="91430" bIns="45715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endParaRPr lang="en-US" sz="28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1" y="2356520"/>
            <a:ext cx="9144018" cy="6400814"/>
          </a:xfrm>
          <a:prstGeom prst="rect">
            <a:avLst/>
          </a:prstGeom>
        </p:spPr>
      </p:pic>
      <p:sp>
        <p:nvSpPr>
          <p:cNvPr id="10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sp>
        <p:nvSpPr>
          <p:cNvPr id="11" name="Title 3"/>
          <p:cNvSpPr txBox="1">
            <a:spLocks/>
          </p:cNvSpPr>
          <p:nvPr/>
        </p:nvSpPr>
        <p:spPr bwMode="auto">
          <a:xfrm>
            <a:off x="1031493" y="1420416"/>
            <a:ext cx="1101062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/>
            <a:r>
              <a:rPr lang="en-US" sz="3200" kern="0" dirty="0" smtClean="0"/>
              <a:t>Show results of three different months with different ionospheric activities: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2068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997089" y="558000"/>
            <a:ext cx="1101062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kern="0" dirty="0" smtClean="0"/>
              <a:t>Results</a:t>
            </a:r>
            <a:endParaRPr lang="en-US" kern="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9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22.0mm</a:t>
              </a:r>
              <a:endParaRPr lang="en-US" sz="2400" kern="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10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13.8mm</a:t>
              </a:r>
              <a:endParaRPr lang="en-US" sz="2400" kern="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11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12.9mm</a:t>
              </a:r>
              <a:endParaRPr lang="en-US" sz="2400" kern="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12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14.3mm</a:t>
              </a:r>
              <a:endParaRPr lang="en-US" sz="2400" kern="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13271" y="1584953"/>
            <a:ext cx="10448161" cy="6583694"/>
            <a:chOff x="2113271" y="1584953"/>
            <a:chExt cx="10448161" cy="658369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71" y="1584953"/>
              <a:ext cx="8778258" cy="6583694"/>
            </a:xfrm>
            <a:prstGeom prst="rect">
              <a:avLst/>
            </a:prstGeom>
          </p:spPr>
        </p:pic>
        <p:sp>
          <p:nvSpPr>
            <p:cNvPr id="13" name="Title 3"/>
            <p:cNvSpPr txBox="1">
              <a:spLocks/>
            </p:cNvSpPr>
            <p:nvPr/>
          </p:nvSpPr>
          <p:spPr bwMode="auto">
            <a:xfrm>
              <a:off x="9000000" y="7200000"/>
              <a:ext cx="3561432" cy="411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00A6D6"/>
                  </a:solidFill>
                  <a:latin typeface="Arial"/>
                  <a:ea typeface="MS PGothic" pitchFamily="34" charset="-128"/>
                  <a:cs typeface="Arial"/>
                </a:defRPr>
              </a:lvl1pPr>
              <a:lvl2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2pPr>
              <a:lvl3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3pPr>
              <a:lvl4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4pPr>
              <a:lvl5pPr marL="1217427" indent="-121742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  <a:ea typeface="MS PGothic" pitchFamily="34" charset="-128"/>
                  <a:cs typeface="MS PGothic" charset="0"/>
                </a:defRPr>
              </a:lvl5pPr>
              <a:lvl6pPr marL="1869125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6pPr>
              <a:lvl7pPr marL="2519257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7pPr>
              <a:lvl8pPr marL="3169384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8pPr>
              <a:lvl9pPr marL="3819513" indent="-1218993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700">
                  <a:solidFill>
                    <a:schemeClr val="tx1"/>
                  </a:solidFill>
                  <a:latin typeface="Bookman Old Style" pitchFamily="18" charset="0"/>
                </a:defRPr>
              </a:lvl9pPr>
            </a:lstStyle>
            <a:p>
              <a:r>
                <a:rPr lang="en-US" sz="2400" kern="0" dirty="0" smtClean="0"/>
                <a:t>Weighted RMS: 14.1mm</a:t>
              </a:r>
              <a:endParaRPr lang="en-US" sz="2400" kern="0" dirty="0"/>
            </a:p>
          </p:txBody>
        </p:sp>
      </p:grpSp>
      <p:sp>
        <p:nvSpPr>
          <p:cNvPr id="30" name="Title 3"/>
          <p:cNvSpPr txBox="1">
            <a:spLocks/>
          </p:cNvSpPr>
          <p:nvPr/>
        </p:nvSpPr>
        <p:spPr bwMode="auto">
          <a:xfrm>
            <a:off x="453728" y="1278000"/>
            <a:ext cx="1231336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427" indent="-1217427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125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257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384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513" indent="-121899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2800" kern="0" dirty="0" smtClean="0"/>
              <a:t>March 2015: High ionospheric activity, prior to tracking loop update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6448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Pages>0</Pages>
  <Words>2309</Words>
  <Characters>0</Characters>
  <Application>Microsoft Macintosh PowerPoint</Application>
  <PresentationFormat>Custom</PresentationFormat>
  <Lines>0</Lines>
  <Paragraphs>531</Paragraphs>
  <Slides>36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text</vt:lpstr>
      <vt:lpstr>1_text</vt:lpstr>
      <vt:lpstr>Modèle par défaut</vt:lpstr>
      <vt:lpstr>2_text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Forces acting on low-Earth satellites</vt:lpstr>
      <vt:lpstr>Space accelerometers</vt:lpstr>
      <vt:lpstr>Swarm accelerometer data</vt:lpstr>
      <vt:lpstr> WP220: Trade-off between Swarm accelerometer data  and non-gravitational models</vt:lpstr>
      <vt:lpstr>WP223: Measured non-gravitational accelerations</vt:lpstr>
      <vt:lpstr>WP220: Selecting a small number of test months</vt:lpstr>
      <vt:lpstr>Gravity field solutions for Swarm-C in January 2015</vt:lpstr>
      <vt:lpstr>Gravity field solutions for Swarm in January 2015</vt:lpstr>
      <vt:lpstr>Reference: GRACE monthly gravity fields</vt:lpstr>
      <vt:lpstr>Reference: GOCO05s model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 Delft -  a bird’s eye view</dc:title>
  <dc:creator>Mark Lammerts</dc:creator>
  <cp:lastModifiedBy>PIeter Visser</cp:lastModifiedBy>
  <cp:revision>314</cp:revision>
  <cp:lastPrinted>2016-02-05T08:18:51Z</cp:lastPrinted>
  <dcterms:modified xsi:type="dcterms:W3CDTF">2018-03-23T10:12:25Z</dcterms:modified>
</cp:coreProperties>
</file>